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24" r:id="rId3"/>
    <p:sldId id="325" r:id="rId4"/>
    <p:sldId id="303" r:id="rId5"/>
    <p:sldId id="305" r:id="rId6"/>
    <p:sldId id="307" r:id="rId7"/>
    <p:sldId id="310" r:id="rId8"/>
    <p:sldId id="304" r:id="rId9"/>
    <p:sldId id="311" r:id="rId10"/>
    <p:sldId id="309" r:id="rId11"/>
    <p:sldId id="313" r:id="rId12"/>
    <p:sldId id="308" r:id="rId13"/>
    <p:sldId id="362" r:id="rId14"/>
    <p:sldId id="329" r:id="rId15"/>
    <p:sldId id="357" r:id="rId16"/>
    <p:sldId id="315" r:id="rId17"/>
    <p:sldId id="331" r:id="rId18"/>
    <p:sldId id="333" r:id="rId19"/>
    <p:sldId id="353" r:id="rId20"/>
    <p:sldId id="334" r:id="rId21"/>
    <p:sldId id="352" r:id="rId22"/>
    <p:sldId id="343" r:id="rId23"/>
    <p:sldId id="342" r:id="rId24"/>
    <p:sldId id="335" r:id="rId25"/>
    <p:sldId id="319" r:id="rId26"/>
    <p:sldId id="337" r:id="rId27"/>
    <p:sldId id="338" r:id="rId28"/>
    <p:sldId id="339" r:id="rId29"/>
    <p:sldId id="340" r:id="rId30"/>
    <p:sldId id="341" r:id="rId31"/>
    <p:sldId id="354" r:id="rId32"/>
    <p:sldId id="355" r:id="rId33"/>
    <p:sldId id="356" r:id="rId34"/>
    <p:sldId id="363" r:id="rId35"/>
    <p:sldId id="364" r:id="rId36"/>
    <p:sldId id="365" r:id="rId37"/>
    <p:sldId id="366" r:id="rId38"/>
    <p:sldId id="367" r:id="rId39"/>
    <p:sldId id="368" r:id="rId40"/>
    <p:sldId id="375" r:id="rId41"/>
    <p:sldId id="370" r:id="rId42"/>
    <p:sldId id="372" r:id="rId43"/>
    <p:sldId id="374" r:id="rId44"/>
    <p:sldId id="373" r:id="rId45"/>
    <p:sldId id="321" r:id="rId46"/>
    <p:sldId id="359" r:id="rId47"/>
    <p:sldId id="360" r:id="rId48"/>
    <p:sldId id="371" r:id="rId49"/>
    <p:sldId id="376" r:id="rId50"/>
    <p:sldId id="300" r:id="rId51"/>
  </p:sldIdLst>
  <p:sldSz cx="10158413" cy="7621588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SimSun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SimSun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SimSun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SimSun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Times New Roman" charset="0"/>
        <a:ea typeface="ＭＳ Ｐゴシック" charset="0"/>
        <a:cs typeface="SimSun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SimSun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SimSun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SimSun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ＭＳ Ｐゴシック" charset="0"/>
        <a:cs typeface="SimSun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CCFF"/>
    <a:srgbClr val="00CCFF"/>
    <a:srgbClr val="9DC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94" autoAdjust="0"/>
    <p:restoredTop sz="79522" autoAdjust="0"/>
  </p:normalViewPr>
  <p:slideViewPr>
    <p:cSldViewPr>
      <p:cViewPr varScale="1">
        <p:scale>
          <a:sx n="73" d="100"/>
          <a:sy n="73" d="100"/>
        </p:scale>
        <p:origin x="-1136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4208A-1B37-DC42-8536-E2E068D175C0}" type="doc">
      <dgm:prSet loTypeId="urn:microsoft.com/office/officeart/2005/8/layout/radial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F7E0D9-2AB2-254E-8FE3-9D1344112933}">
      <dgm:prSet phldrT="[Text]"/>
      <dgm:spPr/>
      <dgm:t>
        <a:bodyPr/>
        <a:lstStyle/>
        <a:p>
          <a:r>
            <a:rPr lang="en-US" b="1" dirty="0" smtClean="0">
              <a:latin typeface="Helvetica Neue"/>
              <a:cs typeface="Helvetica Neue"/>
            </a:rPr>
            <a:t>MVC used badly</a:t>
          </a:r>
          <a:endParaRPr lang="en-US" b="1" dirty="0">
            <a:latin typeface="Helvetica Neue"/>
            <a:cs typeface="Helvetica Neue"/>
          </a:endParaRPr>
        </a:p>
      </dgm:t>
    </dgm:pt>
    <dgm:pt modelId="{1722D839-4641-2E45-8F10-E306A4D75F49}" type="parTrans" cxnId="{974F1A48-91F1-7C45-B206-AD67021EE94F}">
      <dgm:prSet/>
      <dgm:spPr/>
      <dgm:t>
        <a:bodyPr/>
        <a:lstStyle/>
        <a:p>
          <a:endParaRPr lang="en-US">
            <a:latin typeface="Helvetica Neue"/>
            <a:cs typeface="Helvetica Neue"/>
          </a:endParaRPr>
        </a:p>
      </dgm:t>
    </dgm:pt>
    <dgm:pt modelId="{2614EEB9-F0C3-3943-B6F8-08F387AB3FE2}" type="sibTrans" cxnId="{974F1A48-91F1-7C45-B206-AD67021EE94F}">
      <dgm:prSet/>
      <dgm:spPr/>
      <dgm:t>
        <a:bodyPr/>
        <a:lstStyle/>
        <a:p>
          <a:endParaRPr lang="en-US">
            <a:latin typeface="Helvetica Neue"/>
            <a:cs typeface="Helvetica Neue"/>
          </a:endParaRPr>
        </a:p>
      </dgm:t>
    </dgm:pt>
    <dgm:pt modelId="{DAC91E6C-BB75-5E45-8A2E-1EC7552F6ED1}">
      <dgm:prSet phldrT="[Text]"/>
      <dgm:spPr/>
      <dgm:t>
        <a:bodyPr/>
        <a:lstStyle/>
        <a:p>
          <a:r>
            <a:rPr lang="en-US" dirty="0" err="1" smtClean="0">
              <a:latin typeface="Helvetica Neue"/>
              <a:cs typeface="Helvetica Neue"/>
            </a:rPr>
            <a:t>Anaemic</a:t>
          </a:r>
          <a:r>
            <a:rPr lang="en-US" dirty="0" smtClean="0">
              <a:latin typeface="Helvetica Neue"/>
              <a:cs typeface="Helvetica Neue"/>
            </a:rPr>
            <a:t> Domain</a:t>
          </a:r>
          <a:endParaRPr lang="en-US" dirty="0">
            <a:latin typeface="Helvetica Neue"/>
            <a:cs typeface="Helvetica Neue"/>
          </a:endParaRPr>
        </a:p>
      </dgm:t>
    </dgm:pt>
    <dgm:pt modelId="{1DBBD00A-0611-C14D-A1C0-C6D8BDA7BB2C}" type="parTrans" cxnId="{16A16BBE-47E5-1F42-951B-1770D68DA6BD}">
      <dgm:prSet/>
      <dgm:spPr/>
      <dgm:t>
        <a:bodyPr/>
        <a:lstStyle/>
        <a:p>
          <a:endParaRPr lang="en-US">
            <a:latin typeface="Helvetica Neue"/>
            <a:cs typeface="Helvetica Neue"/>
          </a:endParaRPr>
        </a:p>
      </dgm:t>
    </dgm:pt>
    <dgm:pt modelId="{2E0E5120-E517-C946-AE6F-C2A3CAB01576}" type="sibTrans" cxnId="{16A16BBE-47E5-1F42-951B-1770D68DA6BD}">
      <dgm:prSet/>
      <dgm:spPr/>
      <dgm:t>
        <a:bodyPr/>
        <a:lstStyle/>
        <a:p>
          <a:endParaRPr lang="en-US">
            <a:latin typeface="Helvetica Neue"/>
            <a:cs typeface="Helvetica Neue"/>
          </a:endParaRPr>
        </a:p>
      </dgm:t>
    </dgm:pt>
    <dgm:pt modelId="{7383649C-A071-2345-B643-8B23F9A92C1E}">
      <dgm:prSet phldrT="[Text]"/>
      <dgm:spPr/>
      <dgm:t>
        <a:bodyPr/>
        <a:lstStyle/>
        <a:p>
          <a:r>
            <a:rPr lang="en-US" dirty="0" smtClean="0">
              <a:latin typeface="Helvetica Neue"/>
              <a:cs typeface="Helvetica Neue"/>
            </a:rPr>
            <a:t>Fat Controllers</a:t>
          </a:r>
          <a:endParaRPr lang="en-US" dirty="0">
            <a:latin typeface="Helvetica Neue"/>
            <a:cs typeface="Helvetica Neue"/>
          </a:endParaRPr>
        </a:p>
      </dgm:t>
    </dgm:pt>
    <dgm:pt modelId="{F2FDF159-2A53-7B4A-BCEC-DEEA8816FC52}" type="parTrans" cxnId="{2B45221D-D6A5-5442-A805-6A6FD07AAAAB}">
      <dgm:prSet/>
      <dgm:spPr/>
      <dgm:t>
        <a:bodyPr/>
        <a:lstStyle/>
        <a:p>
          <a:endParaRPr lang="en-US">
            <a:latin typeface="Helvetica Neue"/>
            <a:cs typeface="Helvetica Neue"/>
          </a:endParaRPr>
        </a:p>
      </dgm:t>
    </dgm:pt>
    <dgm:pt modelId="{8A5CF610-7383-AF4E-9082-F9A94EDE2031}" type="sibTrans" cxnId="{2B45221D-D6A5-5442-A805-6A6FD07AAAAB}">
      <dgm:prSet/>
      <dgm:spPr/>
      <dgm:t>
        <a:bodyPr/>
        <a:lstStyle/>
        <a:p>
          <a:endParaRPr lang="en-US">
            <a:latin typeface="Helvetica Neue"/>
            <a:cs typeface="Helvetica Neue"/>
          </a:endParaRPr>
        </a:p>
      </dgm:t>
    </dgm:pt>
    <dgm:pt modelId="{FC877E11-7345-E14C-A9F2-5A1F317AEBB0}">
      <dgm:prSet phldrT="[Text]"/>
      <dgm:spPr/>
      <dgm:t>
        <a:bodyPr/>
        <a:lstStyle/>
        <a:p>
          <a:r>
            <a:rPr lang="en-US" dirty="0" smtClean="0">
              <a:latin typeface="Helvetica Neue"/>
              <a:cs typeface="Helvetica Neue"/>
            </a:rPr>
            <a:t>Coupling with MVC framework</a:t>
          </a:r>
          <a:endParaRPr lang="en-US" dirty="0">
            <a:latin typeface="Helvetica Neue"/>
            <a:cs typeface="Helvetica Neue"/>
          </a:endParaRPr>
        </a:p>
      </dgm:t>
    </dgm:pt>
    <dgm:pt modelId="{D12CFF83-5A26-394B-9176-201DA85EEBF1}" type="parTrans" cxnId="{4687B6E4-26F3-8841-B070-75577C17A85C}">
      <dgm:prSet/>
      <dgm:spPr/>
      <dgm:t>
        <a:bodyPr/>
        <a:lstStyle/>
        <a:p>
          <a:endParaRPr lang="en-US">
            <a:latin typeface="Helvetica Neue"/>
            <a:cs typeface="Helvetica Neue"/>
          </a:endParaRPr>
        </a:p>
      </dgm:t>
    </dgm:pt>
    <dgm:pt modelId="{F624A850-ADE0-B04A-AED0-AA9851FA9D82}" type="sibTrans" cxnId="{4687B6E4-26F3-8841-B070-75577C17A85C}">
      <dgm:prSet/>
      <dgm:spPr/>
      <dgm:t>
        <a:bodyPr/>
        <a:lstStyle/>
        <a:p>
          <a:endParaRPr lang="en-US">
            <a:latin typeface="Helvetica Neue"/>
            <a:cs typeface="Helvetica Neue"/>
          </a:endParaRPr>
        </a:p>
      </dgm:t>
    </dgm:pt>
    <dgm:pt modelId="{C62B6A03-67B3-344C-B9F5-61E5F4C65060}" type="pres">
      <dgm:prSet presAssocID="{5BF4208A-1B37-DC42-8536-E2E068D175C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1D480D-4141-EB46-9D15-4C9D98CCD43F}" type="pres">
      <dgm:prSet presAssocID="{0AF7E0D9-2AB2-254E-8FE3-9D1344112933}" presName="centerShape" presStyleLbl="node0" presStyleIdx="0" presStyleCnt="1" custScaleX="118007" custScaleY="117136"/>
      <dgm:spPr/>
      <dgm:t>
        <a:bodyPr/>
        <a:lstStyle/>
        <a:p>
          <a:endParaRPr lang="en-US"/>
        </a:p>
      </dgm:t>
    </dgm:pt>
    <dgm:pt modelId="{9FB1A74C-BF03-A94F-944A-7D6D3B069995}" type="pres">
      <dgm:prSet presAssocID="{1DBBD00A-0611-C14D-A1C0-C6D8BDA7BB2C}" presName="parTrans" presStyleLbl="sibTrans2D1" presStyleIdx="0" presStyleCnt="3"/>
      <dgm:spPr/>
      <dgm:t>
        <a:bodyPr/>
        <a:lstStyle/>
        <a:p>
          <a:endParaRPr lang="en-US"/>
        </a:p>
      </dgm:t>
    </dgm:pt>
    <dgm:pt modelId="{171188B8-B9CC-294D-BEA6-27A83B6EB5F8}" type="pres">
      <dgm:prSet presAssocID="{1DBBD00A-0611-C14D-A1C0-C6D8BDA7BB2C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EB53ED7-ACE3-0644-9DDD-5D4814A28868}" type="pres">
      <dgm:prSet presAssocID="{DAC91E6C-BB75-5E45-8A2E-1EC7552F6ED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F8E9D-52F1-4E49-9B31-100A1FE95839}" type="pres">
      <dgm:prSet presAssocID="{F2FDF159-2A53-7B4A-BCEC-DEEA8816FC52}" presName="parTrans" presStyleLbl="sibTrans2D1" presStyleIdx="1" presStyleCnt="3"/>
      <dgm:spPr/>
      <dgm:t>
        <a:bodyPr/>
        <a:lstStyle/>
        <a:p>
          <a:endParaRPr lang="en-US"/>
        </a:p>
      </dgm:t>
    </dgm:pt>
    <dgm:pt modelId="{40F40AB2-9FAE-0348-B733-148B1A61D6AE}" type="pres">
      <dgm:prSet presAssocID="{F2FDF159-2A53-7B4A-BCEC-DEEA8816FC52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C0A27BC5-4D3E-4E43-B66A-73DF082A2B54}" type="pres">
      <dgm:prSet presAssocID="{7383649C-A071-2345-B643-8B23F9A92C1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FD323-0816-D14F-B89E-6919CDD7F2E5}" type="pres">
      <dgm:prSet presAssocID="{D12CFF83-5A26-394B-9176-201DA85EEBF1}" presName="parTrans" presStyleLbl="sibTrans2D1" presStyleIdx="2" presStyleCnt="3"/>
      <dgm:spPr/>
      <dgm:t>
        <a:bodyPr/>
        <a:lstStyle/>
        <a:p>
          <a:endParaRPr lang="en-US"/>
        </a:p>
      </dgm:t>
    </dgm:pt>
    <dgm:pt modelId="{A4157CE6-EEEF-8343-BAA1-F887504E42C7}" type="pres">
      <dgm:prSet presAssocID="{D12CFF83-5A26-394B-9176-201DA85EEBF1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D6F84A1-9ACB-184B-85F5-A79ED29AB4E7}" type="pres">
      <dgm:prSet presAssocID="{FC877E11-7345-E14C-A9F2-5A1F317AEBB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5F4F2-9059-7E4E-B2FB-0B1EE70985DB}" type="presOf" srcId="{1DBBD00A-0611-C14D-A1C0-C6D8BDA7BB2C}" destId="{171188B8-B9CC-294D-BEA6-27A83B6EB5F8}" srcOrd="1" destOrd="0" presId="urn:microsoft.com/office/officeart/2005/8/layout/radial5"/>
    <dgm:cxn modelId="{F92F3D55-B154-4041-ABBC-6416D0F525A8}" type="presOf" srcId="{D12CFF83-5A26-394B-9176-201DA85EEBF1}" destId="{9A1FD323-0816-D14F-B89E-6919CDD7F2E5}" srcOrd="0" destOrd="0" presId="urn:microsoft.com/office/officeart/2005/8/layout/radial5"/>
    <dgm:cxn modelId="{806A4263-2856-A64C-883E-AFF3BCF12CDB}" type="presOf" srcId="{F2FDF159-2A53-7B4A-BCEC-DEEA8816FC52}" destId="{40F40AB2-9FAE-0348-B733-148B1A61D6AE}" srcOrd="1" destOrd="0" presId="urn:microsoft.com/office/officeart/2005/8/layout/radial5"/>
    <dgm:cxn modelId="{16A16BBE-47E5-1F42-951B-1770D68DA6BD}" srcId="{0AF7E0D9-2AB2-254E-8FE3-9D1344112933}" destId="{DAC91E6C-BB75-5E45-8A2E-1EC7552F6ED1}" srcOrd="0" destOrd="0" parTransId="{1DBBD00A-0611-C14D-A1C0-C6D8BDA7BB2C}" sibTransId="{2E0E5120-E517-C946-AE6F-C2A3CAB01576}"/>
    <dgm:cxn modelId="{2A12F5FC-4CB6-9449-9E2B-6386E7BF4216}" type="presOf" srcId="{1DBBD00A-0611-C14D-A1C0-C6D8BDA7BB2C}" destId="{9FB1A74C-BF03-A94F-944A-7D6D3B069995}" srcOrd="0" destOrd="0" presId="urn:microsoft.com/office/officeart/2005/8/layout/radial5"/>
    <dgm:cxn modelId="{4687B6E4-26F3-8841-B070-75577C17A85C}" srcId="{0AF7E0D9-2AB2-254E-8FE3-9D1344112933}" destId="{FC877E11-7345-E14C-A9F2-5A1F317AEBB0}" srcOrd="2" destOrd="0" parTransId="{D12CFF83-5A26-394B-9176-201DA85EEBF1}" sibTransId="{F624A850-ADE0-B04A-AED0-AA9851FA9D82}"/>
    <dgm:cxn modelId="{D99591A0-2FB5-644D-B294-6D1DB8768538}" type="presOf" srcId="{DAC91E6C-BB75-5E45-8A2E-1EC7552F6ED1}" destId="{3EB53ED7-ACE3-0644-9DDD-5D4814A28868}" srcOrd="0" destOrd="0" presId="urn:microsoft.com/office/officeart/2005/8/layout/radial5"/>
    <dgm:cxn modelId="{2B45221D-D6A5-5442-A805-6A6FD07AAAAB}" srcId="{0AF7E0D9-2AB2-254E-8FE3-9D1344112933}" destId="{7383649C-A071-2345-B643-8B23F9A92C1E}" srcOrd="1" destOrd="0" parTransId="{F2FDF159-2A53-7B4A-BCEC-DEEA8816FC52}" sibTransId="{8A5CF610-7383-AF4E-9082-F9A94EDE2031}"/>
    <dgm:cxn modelId="{EA2A26FE-8AD4-6340-B90E-B4B22E40114C}" type="presOf" srcId="{5BF4208A-1B37-DC42-8536-E2E068D175C0}" destId="{C62B6A03-67B3-344C-B9F5-61E5F4C65060}" srcOrd="0" destOrd="0" presId="urn:microsoft.com/office/officeart/2005/8/layout/radial5"/>
    <dgm:cxn modelId="{362CA609-F83D-E948-9535-DD64F5D334A2}" type="presOf" srcId="{D12CFF83-5A26-394B-9176-201DA85EEBF1}" destId="{A4157CE6-EEEF-8343-BAA1-F887504E42C7}" srcOrd="1" destOrd="0" presId="urn:microsoft.com/office/officeart/2005/8/layout/radial5"/>
    <dgm:cxn modelId="{F70F2802-9D01-2243-A45F-55D76030AD89}" type="presOf" srcId="{0AF7E0D9-2AB2-254E-8FE3-9D1344112933}" destId="{761D480D-4141-EB46-9D15-4C9D98CCD43F}" srcOrd="0" destOrd="0" presId="urn:microsoft.com/office/officeart/2005/8/layout/radial5"/>
    <dgm:cxn modelId="{57450CD5-335F-5442-BCA5-954D80210F2A}" type="presOf" srcId="{F2FDF159-2A53-7B4A-BCEC-DEEA8816FC52}" destId="{ACAF8E9D-52F1-4E49-9B31-100A1FE95839}" srcOrd="0" destOrd="0" presId="urn:microsoft.com/office/officeart/2005/8/layout/radial5"/>
    <dgm:cxn modelId="{974F1A48-91F1-7C45-B206-AD67021EE94F}" srcId="{5BF4208A-1B37-DC42-8536-E2E068D175C0}" destId="{0AF7E0D9-2AB2-254E-8FE3-9D1344112933}" srcOrd="0" destOrd="0" parTransId="{1722D839-4641-2E45-8F10-E306A4D75F49}" sibTransId="{2614EEB9-F0C3-3943-B6F8-08F387AB3FE2}"/>
    <dgm:cxn modelId="{E2B50F4E-D167-654E-A2B6-FA5745495826}" type="presOf" srcId="{7383649C-A071-2345-B643-8B23F9A92C1E}" destId="{C0A27BC5-4D3E-4E43-B66A-73DF082A2B54}" srcOrd="0" destOrd="0" presId="urn:microsoft.com/office/officeart/2005/8/layout/radial5"/>
    <dgm:cxn modelId="{D75029BE-82B1-0846-B282-398FE0399796}" type="presOf" srcId="{FC877E11-7345-E14C-A9F2-5A1F317AEBB0}" destId="{FD6F84A1-9ACB-184B-85F5-A79ED29AB4E7}" srcOrd="0" destOrd="0" presId="urn:microsoft.com/office/officeart/2005/8/layout/radial5"/>
    <dgm:cxn modelId="{1868EF81-A3F7-3640-9BF3-B59CFBA3733A}" type="presParOf" srcId="{C62B6A03-67B3-344C-B9F5-61E5F4C65060}" destId="{761D480D-4141-EB46-9D15-4C9D98CCD43F}" srcOrd="0" destOrd="0" presId="urn:microsoft.com/office/officeart/2005/8/layout/radial5"/>
    <dgm:cxn modelId="{5857FABB-C8FA-744B-9C64-5368C10E9700}" type="presParOf" srcId="{C62B6A03-67B3-344C-B9F5-61E5F4C65060}" destId="{9FB1A74C-BF03-A94F-944A-7D6D3B069995}" srcOrd="1" destOrd="0" presId="urn:microsoft.com/office/officeart/2005/8/layout/radial5"/>
    <dgm:cxn modelId="{A18661DF-39ED-3647-B665-31F38C5055AD}" type="presParOf" srcId="{9FB1A74C-BF03-A94F-944A-7D6D3B069995}" destId="{171188B8-B9CC-294D-BEA6-27A83B6EB5F8}" srcOrd="0" destOrd="0" presId="urn:microsoft.com/office/officeart/2005/8/layout/radial5"/>
    <dgm:cxn modelId="{C6549A35-3073-0540-8822-BD1A95EA9A25}" type="presParOf" srcId="{C62B6A03-67B3-344C-B9F5-61E5F4C65060}" destId="{3EB53ED7-ACE3-0644-9DDD-5D4814A28868}" srcOrd="2" destOrd="0" presId="urn:microsoft.com/office/officeart/2005/8/layout/radial5"/>
    <dgm:cxn modelId="{5025194C-CB82-9E46-91AE-89B3A0ACBDBE}" type="presParOf" srcId="{C62B6A03-67B3-344C-B9F5-61E5F4C65060}" destId="{ACAF8E9D-52F1-4E49-9B31-100A1FE95839}" srcOrd="3" destOrd="0" presId="urn:microsoft.com/office/officeart/2005/8/layout/radial5"/>
    <dgm:cxn modelId="{2E24EC24-200F-8D48-8DA6-C20C0990AE26}" type="presParOf" srcId="{ACAF8E9D-52F1-4E49-9B31-100A1FE95839}" destId="{40F40AB2-9FAE-0348-B733-148B1A61D6AE}" srcOrd="0" destOrd="0" presId="urn:microsoft.com/office/officeart/2005/8/layout/radial5"/>
    <dgm:cxn modelId="{569B634F-89B3-3544-81B5-611EA782A40F}" type="presParOf" srcId="{C62B6A03-67B3-344C-B9F5-61E5F4C65060}" destId="{C0A27BC5-4D3E-4E43-B66A-73DF082A2B54}" srcOrd="4" destOrd="0" presId="urn:microsoft.com/office/officeart/2005/8/layout/radial5"/>
    <dgm:cxn modelId="{DD14FE40-1635-3645-BE1C-C09A0389ED30}" type="presParOf" srcId="{C62B6A03-67B3-344C-B9F5-61E5F4C65060}" destId="{9A1FD323-0816-D14F-B89E-6919CDD7F2E5}" srcOrd="5" destOrd="0" presId="urn:microsoft.com/office/officeart/2005/8/layout/radial5"/>
    <dgm:cxn modelId="{3E1A437B-C6CA-DC4D-9748-DA45A9A47BEB}" type="presParOf" srcId="{9A1FD323-0816-D14F-B89E-6919CDD7F2E5}" destId="{A4157CE6-EEEF-8343-BAA1-F887504E42C7}" srcOrd="0" destOrd="0" presId="urn:microsoft.com/office/officeart/2005/8/layout/radial5"/>
    <dgm:cxn modelId="{7712A58E-3E5E-B34C-85BD-8D311F953E27}" type="presParOf" srcId="{C62B6A03-67B3-344C-B9F5-61E5F4C65060}" destId="{FD6F84A1-9ACB-184B-85F5-A79ED29AB4E7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D480D-4141-EB46-9D15-4C9D98CCD43F}">
      <dsp:nvSpPr>
        <dsp:cNvPr id="0" name=""/>
        <dsp:cNvSpPr/>
      </dsp:nvSpPr>
      <dsp:spPr>
        <a:xfrm>
          <a:off x="3096346" y="2808313"/>
          <a:ext cx="2520273" cy="25016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latin typeface="Helvetica Neue"/>
              <a:cs typeface="Helvetica Neue"/>
            </a:rPr>
            <a:t>MVC used badly</a:t>
          </a:r>
          <a:endParaRPr lang="en-US" sz="3900" b="1" kern="1200" dirty="0">
            <a:latin typeface="Helvetica Neue"/>
            <a:cs typeface="Helvetica Neue"/>
          </a:endParaRPr>
        </a:p>
      </dsp:txBody>
      <dsp:txXfrm>
        <a:off x="3465431" y="3174674"/>
        <a:ext cx="1782103" cy="1768949"/>
      </dsp:txXfrm>
    </dsp:sp>
    <dsp:sp modelId="{9FB1A74C-BF03-A94F-944A-7D6D3B069995}">
      <dsp:nvSpPr>
        <dsp:cNvPr id="0" name=""/>
        <dsp:cNvSpPr/>
      </dsp:nvSpPr>
      <dsp:spPr>
        <a:xfrm rot="16200000">
          <a:off x="4179346" y="2121051"/>
          <a:ext cx="354273" cy="726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Helvetica Neue"/>
            <a:cs typeface="Helvetica Neue"/>
          </a:endParaRPr>
        </a:p>
      </dsp:txBody>
      <dsp:txXfrm>
        <a:off x="4232487" y="2319419"/>
        <a:ext cx="247991" cy="435683"/>
      </dsp:txXfrm>
    </dsp:sp>
    <dsp:sp modelId="{3EB53ED7-ACE3-0644-9DDD-5D4814A28868}">
      <dsp:nvSpPr>
        <dsp:cNvPr id="0" name=""/>
        <dsp:cNvSpPr/>
      </dsp:nvSpPr>
      <dsp:spPr>
        <a:xfrm>
          <a:off x="3288634" y="4175"/>
          <a:ext cx="2135697" cy="21356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Helvetica Neue"/>
              <a:cs typeface="Helvetica Neue"/>
            </a:rPr>
            <a:t>Anaemic</a:t>
          </a:r>
          <a:r>
            <a:rPr lang="en-US" sz="2300" kern="1200" dirty="0" smtClean="0">
              <a:latin typeface="Helvetica Neue"/>
              <a:cs typeface="Helvetica Neue"/>
            </a:rPr>
            <a:t> Domain</a:t>
          </a:r>
          <a:endParaRPr lang="en-US" sz="2300" kern="1200" dirty="0">
            <a:latin typeface="Helvetica Neue"/>
            <a:cs typeface="Helvetica Neue"/>
          </a:endParaRPr>
        </a:p>
      </dsp:txBody>
      <dsp:txXfrm>
        <a:off x="3601400" y="316941"/>
        <a:ext cx="1510165" cy="1510165"/>
      </dsp:txXfrm>
    </dsp:sp>
    <dsp:sp modelId="{ACAF8E9D-52F1-4E49-9B31-100A1FE95839}">
      <dsp:nvSpPr>
        <dsp:cNvPr id="0" name=""/>
        <dsp:cNvSpPr/>
      </dsp:nvSpPr>
      <dsp:spPr>
        <a:xfrm rot="1800000">
          <a:off x="5548308" y="4485386"/>
          <a:ext cx="350586" cy="726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Helvetica Neue"/>
            <a:cs typeface="Helvetica Neue"/>
          </a:endParaRPr>
        </a:p>
      </dsp:txBody>
      <dsp:txXfrm>
        <a:off x="5555353" y="4604319"/>
        <a:ext cx="245410" cy="435683"/>
      </dsp:txXfrm>
    </dsp:sp>
    <dsp:sp modelId="{C0A27BC5-4D3E-4E43-B66A-73DF082A2B54}">
      <dsp:nvSpPr>
        <dsp:cNvPr id="0" name=""/>
        <dsp:cNvSpPr/>
      </dsp:nvSpPr>
      <dsp:spPr>
        <a:xfrm>
          <a:off x="5875560" y="4484862"/>
          <a:ext cx="2135697" cy="213569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Helvetica Neue"/>
              <a:cs typeface="Helvetica Neue"/>
            </a:rPr>
            <a:t>Fat Controllers</a:t>
          </a:r>
          <a:endParaRPr lang="en-US" sz="2300" kern="1200" dirty="0">
            <a:latin typeface="Helvetica Neue"/>
            <a:cs typeface="Helvetica Neue"/>
          </a:endParaRPr>
        </a:p>
      </dsp:txBody>
      <dsp:txXfrm>
        <a:off x="6188326" y="4797628"/>
        <a:ext cx="1510165" cy="1510165"/>
      </dsp:txXfrm>
    </dsp:sp>
    <dsp:sp modelId="{9A1FD323-0816-D14F-B89E-6919CDD7F2E5}">
      <dsp:nvSpPr>
        <dsp:cNvPr id="0" name=""/>
        <dsp:cNvSpPr/>
      </dsp:nvSpPr>
      <dsp:spPr>
        <a:xfrm rot="9000000">
          <a:off x="2814072" y="4485386"/>
          <a:ext cx="350586" cy="726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Helvetica Neue"/>
            <a:cs typeface="Helvetica Neue"/>
          </a:endParaRPr>
        </a:p>
      </dsp:txBody>
      <dsp:txXfrm rot="10800000">
        <a:off x="2912203" y="4604319"/>
        <a:ext cx="245410" cy="435683"/>
      </dsp:txXfrm>
    </dsp:sp>
    <dsp:sp modelId="{FD6F84A1-9ACB-184B-85F5-A79ED29AB4E7}">
      <dsp:nvSpPr>
        <dsp:cNvPr id="0" name=""/>
        <dsp:cNvSpPr/>
      </dsp:nvSpPr>
      <dsp:spPr>
        <a:xfrm>
          <a:off x="701708" y="4484862"/>
          <a:ext cx="2135697" cy="213569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Helvetica Neue"/>
              <a:cs typeface="Helvetica Neue"/>
            </a:rPr>
            <a:t>Coupling with MVC framework</a:t>
          </a:r>
          <a:endParaRPr lang="en-US" sz="2300" kern="1200" dirty="0">
            <a:latin typeface="Helvetica Neue"/>
            <a:cs typeface="Helvetica Neue"/>
          </a:endParaRPr>
        </a:p>
      </dsp:txBody>
      <dsp:txXfrm>
        <a:off x="1014474" y="4797628"/>
        <a:ext cx="1510165" cy="1510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AutoShape 2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0" name="Rectangle 2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64962" cy="12458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71" name="Rectangle 2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51475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3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5325"/>
            <a:ext cx="4568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171450" indent="-171450">
              <a:buFontTx/>
              <a:buChar char="-"/>
            </a:pPr>
            <a:r>
              <a:rPr lang="en-US" dirty="0" smtClean="0"/>
              <a:t>In </a:t>
            </a:r>
            <a:r>
              <a:rPr lang="en-US" dirty="0" smtClean="0"/>
              <a:t>this talk</a:t>
            </a:r>
            <a:r>
              <a:rPr lang="en-US" baseline="0" dirty="0" smtClean="0"/>
              <a:t> I’ll be sharing how I’ve been designing software in the past few years. I’ll be talking about a design style that I’m calling Interaction-Driven Design (IDD)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olidFill>
                  <a:schemeClr val="tx1"/>
                </a:solidFill>
              </a:rPr>
              <a:t>To be catchy it needs to be </a:t>
            </a:r>
            <a:r>
              <a:rPr lang="en-US" baseline="0" dirty="0" smtClean="0">
                <a:solidFill>
                  <a:srgbClr val="FF0000"/>
                </a:solidFill>
              </a:rPr>
              <a:t>Japanese</a:t>
            </a:r>
            <a:r>
              <a:rPr lang="en-US" baseline="0" dirty="0" smtClean="0">
                <a:solidFill>
                  <a:schemeClr val="tx1"/>
                </a:solidFill>
              </a:rPr>
              <a:t> or </a:t>
            </a:r>
            <a:r>
              <a:rPr lang="en-US" baseline="0" dirty="0" err="1" smtClean="0">
                <a:solidFill>
                  <a:srgbClr val="FF0000"/>
                </a:solidFill>
              </a:rPr>
              <a:t>xDD</a:t>
            </a:r>
            <a:r>
              <a:rPr lang="en-US" baseline="0" dirty="0" smtClean="0">
                <a:solidFill>
                  <a:schemeClr val="tx1"/>
                </a:solidFill>
              </a:rPr>
              <a:t>. Chose the latter </a:t>
            </a:r>
            <a:r>
              <a:rPr lang="en-US" baseline="0" dirty="0" err="1" smtClean="0">
                <a:solidFill>
                  <a:schemeClr val="tx1"/>
                </a:solidFill>
              </a:rPr>
              <a:t>cos</a:t>
            </a:r>
            <a:r>
              <a:rPr lang="en-US" baseline="0" dirty="0" smtClean="0">
                <a:solidFill>
                  <a:schemeClr val="tx1"/>
                </a:solidFill>
              </a:rPr>
              <a:t> I </a:t>
            </a:r>
            <a:r>
              <a:rPr lang="en-US" baseline="0" dirty="0" smtClean="0">
                <a:solidFill>
                  <a:srgbClr val="FF0000"/>
                </a:solidFill>
              </a:rPr>
              <a:t>don’t speak Japanese</a:t>
            </a:r>
            <a:r>
              <a:rPr lang="en-US" baseline="0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What should we have in the model? What is model?</a:t>
            </a:r>
          </a:p>
        </p:txBody>
      </p:sp>
    </p:spTree>
    <p:extLst>
      <p:ext uri="{BB962C8B-B14F-4D97-AF65-F5344CB8AC3E}">
        <p14:creationId xmlns:p14="http://schemas.microsoft.com/office/powerpoint/2010/main" val="1600284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73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our application with this clear separation or refactor towards it. </a:t>
            </a:r>
          </a:p>
          <a:p>
            <a:r>
              <a:rPr lang="en-US" baseline="0" dirty="0" smtClean="0"/>
              <a:t>Keeping them separately gives us options.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2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r>
              <a:rPr lang="en-US" baseline="0" dirty="0" smtClean="0"/>
              <a:t> Model embedded in a Web Application</a:t>
            </a:r>
          </a:p>
          <a:p>
            <a:r>
              <a:rPr lang="en-US" baseline="0" dirty="0" smtClean="0"/>
              <a:t>V/C belong to the application (main)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2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Model wrapped in a deployable</a:t>
            </a:r>
            <a:r>
              <a:rPr lang="en-US" baseline="0" dirty="0" smtClean="0"/>
              <a:t> application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Expose a W/S for mobile apps / Web apps / External Systems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is similar to Hexagonal Architecture (Ports &amp; Adapters belong to Infrastructure)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Mobile app could have the V/C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2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Event-Driven</a:t>
            </a:r>
            <a:r>
              <a:rPr lang="en-US" baseline="0" dirty="0" smtClean="0"/>
              <a:t>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2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- Actions are the entry point to the domain model</a:t>
            </a:r>
            <a:r>
              <a:rPr lang="en-US" baseline="0" dirty="0" smtClean="0"/>
              <a:t> (control flow delegating to Domain Services)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sz="1200" dirty="0" smtClean="0"/>
              <a:t>-</a:t>
            </a:r>
            <a:r>
              <a:rPr lang="en-US" sz="1200" baseline="0" dirty="0" smtClean="0"/>
              <a:t> </a:t>
            </a:r>
            <a:r>
              <a:rPr lang="en-US" sz="1200" dirty="0" smtClean="0"/>
              <a:t>Actions can use factories to create domain objects according to the input (normally not in the domain format)</a:t>
            </a:r>
          </a:p>
          <a:p>
            <a:pPr marL="0" indent="0">
              <a:buFontTx/>
              <a:buNone/>
            </a:pPr>
            <a:r>
              <a:rPr lang="en-US" sz="1200" dirty="0" smtClean="0"/>
              <a:t>- Domain Services are the entry point to a domain concept. 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Repositories are helpers to the Domain Service and should not be exposed.</a:t>
            </a:r>
          </a:p>
          <a:p>
            <a:pPr marL="0" indent="0">
              <a:buFontTx/>
              <a:buNone/>
            </a:pPr>
            <a:endParaRPr lang="en-US" sz="120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2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I name repositories using the plural (collection) of the domain concept they represent (Users, Books)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Repository vs. DAO (Former behaves as a collection. Latter is a pattern to access data)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Data Access Object (DAO) is a commonly used pattern to persist entities (data) into a database. (CRUD)</a:t>
            </a:r>
          </a:p>
          <a:p>
            <a:pPr marL="171450" indent="-171450">
              <a:buFontTx/>
              <a:buChar char="-"/>
            </a:pPr>
            <a:endParaRPr lang="en-US" sz="120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2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</a:rPr>
              <a:t>For years I’ve been trying to find ways to, while looking from above, answer the following questions:</a:t>
            </a:r>
          </a:p>
        </p:txBody>
      </p:sp>
    </p:spTree>
    <p:extLst>
      <p:ext uri="{BB962C8B-B14F-4D97-AF65-F5344CB8AC3E}">
        <p14:creationId xmlns:p14="http://schemas.microsoft.com/office/powerpoint/2010/main" val="3533283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Classes closer to the output are more suitable for Classic TDD, unless they are close to the boundaries (that need to be mocked in both TDD styles)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Controller can talk to one or more than one action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UC can talk to one or more DS or classes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DS can talk to other DS or Infra Service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Repositories are never exposed. Just accessed by its own DS. Exception is on Read Model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- Write model throws</a:t>
            </a:r>
            <a:r>
              <a:rPr lang="en-US" baseline="0" dirty="0" smtClean="0">
                <a:solidFill>
                  <a:srgbClr val="000000"/>
                </a:solidFill>
              </a:rPr>
              <a:t> domain events</a:t>
            </a:r>
            <a:endParaRPr lang="en-US" dirty="0" smtClean="0">
              <a:solidFill>
                <a:srgbClr val="000000"/>
              </a:solidFill>
            </a:endParaRP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Query model listens to domain events and populate “read” DB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Query UC return data</a:t>
            </a:r>
            <a:r>
              <a:rPr lang="en-US" baseline="0" dirty="0" smtClean="0">
                <a:solidFill>
                  <a:srgbClr val="000000"/>
                </a:solidFill>
              </a:rPr>
              <a:t> according to the application needs (Report, Complex Screen with </a:t>
            </a:r>
            <a:r>
              <a:rPr lang="en-US" baseline="0" dirty="0" err="1" smtClean="0">
                <a:solidFill>
                  <a:srgbClr val="000000"/>
                </a:solidFill>
              </a:rPr>
              <a:t>denormalised</a:t>
            </a:r>
            <a:r>
              <a:rPr lang="en-US" baseline="0" dirty="0" smtClean="0">
                <a:solidFill>
                  <a:srgbClr val="000000"/>
                </a:solidFill>
              </a:rPr>
              <a:t> data, </a:t>
            </a:r>
            <a:r>
              <a:rPr lang="en-US" baseline="0" dirty="0" err="1" smtClean="0">
                <a:solidFill>
                  <a:srgbClr val="000000"/>
                </a:solidFill>
              </a:rPr>
              <a:t>etc</a:t>
            </a:r>
            <a:r>
              <a:rPr lang="en-US" baseline="0" dirty="0" smtClean="0">
                <a:solidFill>
                  <a:srgbClr val="000000"/>
                </a:solidFill>
              </a:rPr>
              <a:t>)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Command Actions go though the domain model, delegating to domain services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Query Actions may go to a read model instead, querying with joins returning VOs that are specific to the UI. 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</a:rPr>
              <a:t>No need to </a:t>
            </a:r>
            <a:r>
              <a:rPr lang="en-US" dirty="0" err="1" smtClean="0">
                <a:solidFill>
                  <a:srgbClr val="000000"/>
                </a:solidFill>
              </a:rPr>
              <a:t>organise</a:t>
            </a:r>
            <a:r>
              <a:rPr lang="en-US" dirty="0" smtClean="0">
                <a:solidFill>
                  <a:srgbClr val="000000"/>
                </a:solidFill>
              </a:rPr>
              <a:t> them in different packages (using command &amp; query as names)</a:t>
            </a:r>
          </a:p>
          <a:p>
            <a:pPr marL="171450" marR="0" indent="-17145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-"/>
              <a:tabLst/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FontTx/>
              <a:buNone/>
            </a:pPr>
            <a:endParaRPr lang="en-US" sz="1200" dirty="0" smtClean="0"/>
          </a:p>
          <a:p>
            <a:pPr marL="0" indent="0">
              <a:buFontTx/>
              <a:buNone/>
            </a:pPr>
            <a:endParaRPr lang="en-US" sz="120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2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Controllers talk the Actions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Controllers should be thin, invoking an action, and choosing the view to be displayed (maybe creating page objects or converting to JSON?)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web: View (page objects)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Web: Infrastructure (JSON / XML parsers or converters)</a:t>
            </a:r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Controllers talk the Actions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Controllers should be thin, invoking an action, and choosing the view to be displayed (maybe creating page objects or converting to JSON?)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web: View (page objects)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Web: Infrastructure (JSON / XML parsers or converters)</a:t>
            </a:r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In a simple project (CRUD), action may be as simple as Insert, Delete, Update User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 all action se cases have a direct correlation to entities (</a:t>
            </a:r>
            <a:r>
              <a:rPr lang="en-US" baseline="0" dirty="0" err="1" smtClean="0"/>
              <a:t>AddBookToWishList</a:t>
            </a:r>
            <a:r>
              <a:rPr lang="en-US" baseline="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Epics/Themes: Candidates for bounded contexts / (micro?) services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MakePayment</a:t>
            </a:r>
            <a:r>
              <a:rPr lang="en-US" baseline="0" dirty="0" smtClean="0"/>
              <a:t> </a:t>
            </a:r>
            <a:r>
              <a:rPr lang="en-US" baseline="0" dirty="0" smtClean="0"/>
              <a:t>UC does not need to have a related Entity, neither </a:t>
            </a:r>
            <a:r>
              <a:rPr lang="en-US" baseline="0" dirty="0" err="1" smtClean="0"/>
              <a:t>FindRecommendations</a:t>
            </a:r>
            <a:r>
              <a:rPr lang="en-US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MakePayment</a:t>
            </a:r>
            <a:r>
              <a:rPr lang="en-US" baseline="0" dirty="0" smtClean="0"/>
              <a:t> may sent information out to a different system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FindRecommendations</a:t>
            </a:r>
            <a:r>
              <a:rPr lang="en-US" baseline="0" dirty="0" smtClean="0"/>
              <a:t> may return a list of products (after a very complicated logic, taking to consideration user attributes and buying patterns)</a:t>
            </a:r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Many of the DDD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Decouples the architectural decisions and layers from the domain model.</a:t>
            </a:r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A class API (public interface) should be designed from the client’s perspective.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Doing otherwise leads to over-engineering and YAGNI – You </a:t>
            </a:r>
            <a:r>
              <a:rPr lang="en-US" baseline="0" dirty="0" err="1" smtClean="0"/>
              <a:t>Ain’t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Need It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Businesses are not interested in how data is stored or related. They are interested in the </a:t>
            </a:r>
            <a:r>
              <a:rPr lang="en-US" baseline="0" dirty="0" err="1" smtClean="0"/>
              <a:t>behaviour</a:t>
            </a:r>
            <a:r>
              <a:rPr lang="en-US" baseline="0" dirty="0" smtClean="0"/>
              <a:t> of the software.</a:t>
            </a:r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dirty="0" smtClean="0"/>
              <a:t>Looking from above:</a:t>
            </a:r>
            <a:r>
              <a:rPr lang="en-US" sz="1200" baseline="0" dirty="0" smtClean="0"/>
              <a:t> </a:t>
            </a:r>
            <a:r>
              <a:rPr lang="en-US" sz="1200" dirty="0" smtClean="0"/>
              <a:t>controllers, repositories, managers, services, etc.</a:t>
            </a:r>
          </a:p>
          <a:p>
            <a:pPr marL="0" indent="0">
              <a:buFontTx/>
              <a:buNone/>
            </a:pPr>
            <a:r>
              <a:rPr lang="en-US" sz="1200" dirty="0" smtClean="0"/>
              <a:t>Layers vs.</a:t>
            </a:r>
            <a:r>
              <a:rPr lang="en-US" sz="1200" baseline="0" dirty="0" smtClean="0"/>
              <a:t> domain? How do they fit together?</a:t>
            </a:r>
          </a:p>
          <a:p>
            <a:pPr marL="0" indent="0">
              <a:buFontTx/>
              <a:buNone/>
            </a:pPr>
            <a:r>
              <a:rPr lang="en-US" sz="1200" baseline="0" dirty="0" smtClean="0"/>
              <a:t>How many of you are happy with your package structure?</a:t>
            </a:r>
          </a:p>
        </p:txBody>
      </p:sp>
    </p:spTree>
    <p:extLst>
      <p:ext uri="{BB962C8B-B14F-4D97-AF65-F5344CB8AC3E}">
        <p14:creationId xmlns:p14="http://schemas.microsoft.com/office/powerpoint/2010/main" val="3533283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First,</a:t>
            </a:r>
            <a:r>
              <a:rPr lang="en-US" baseline="0" dirty="0" smtClean="0"/>
              <a:t> discuss with your team and define the scope of each test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Then, chose a name for each scope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42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Mocking</a:t>
            </a:r>
            <a:r>
              <a:rPr lang="en-US" baseline="0" dirty="0" smtClean="0"/>
              <a:t> the backend makes these tests run really fast and predictable. </a:t>
            </a:r>
          </a:p>
          <a:p>
            <a:r>
              <a:rPr lang="en-US" baseline="0" dirty="0" smtClean="0"/>
              <a:t>Easy to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42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200" dirty="0" smtClean="0"/>
              <a:t>Tests</a:t>
            </a:r>
            <a:r>
              <a:rPr lang="en-US" sz="1200" baseline="0" dirty="0" smtClean="0"/>
              <a:t> multiple classes together. </a:t>
            </a:r>
          </a:p>
          <a:p>
            <a:pPr marL="0" indent="0">
              <a:buFont typeface="Arial"/>
              <a:buNone/>
            </a:pPr>
            <a:r>
              <a:rPr lang="en-US" sz="1200" baseline="0" dirty="0" smtClean="0"/>
              <a:t>External dependencies are stubbed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42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200" dirty="0" smtClean="0"/>
              <a:t>Tests</a:t>
            </a:r>
            <a:r>
              <a:rPr lang="en-US" sz="1200" baseline="0" dirty="0" smtClean="0"/>
              <a:t> multiple classes together. </a:t>
            </a:r>
          </a:p>
          <a:p>
            <a:pPr marL="0" indent="0">
              <a:buFont typeface="Arial"/>
              <a:buNone/>
            </a:pPr>
            <a:r>
              <a:rPr lang="en-US" sz="1200" baseline="0" dirty="0" smtClean="0"/>
              <a:t>External dependencies </a:t>
            </a:r>
            <a:r>
              <a:rPr lang="en-US" sz="1200" baseline="0" smtClean="0"/>
              <a:t>are stubbed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42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200" dirty="0" smtClean="0"/>
              <a:t>Tests</a:t>
            </a:r>
            <a:r>
              <a:rPr lang="en-US" sz="1200" baseline="0" dirty="0" smtClean="0"/>
              <a:t> multiple classes together. </a:t>
            </a:r>
          </a:p>
          <a:p>
            <a:pPr marL="0" indent="0">
              <a:buFont typeface="Arial"/>
              <a:buNone/>
            </a:pPr>
            <a:r>
              <a:rPr lang="en-US" sz="1200" baseline="0" dirty="0" smtClean="0"/>
              <a:t>External dependencies </a:t>
            </a:r>
            <a:r>
              <a:rPr lang="en-US" sz="1200" baseline="0" smtClean="0"/>
              <a:t>are stubbed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42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1200" dirty="0" smtClean="0"/>
              <a:t>Unit (class / method level)</a:t>
            </a:r>
          </a:p>
          <a:p>
            <a:pPr marL="457200" indent="-457200">
              <a:buFont typeface="Arial"/>
              <a:buChar char="•"/>
            </a:pPr>
            <a:r>
              <a:rPr lang="en-US" sz="1200" dirty="0" smtClean="0"/>
              <a:t>Acceptance (through action, in-memory/mocked DB/infrastructure)</a:t>
            </a:r>
          </a:p>
          <a:p>
            <a:pPr marL="457200" indent="-457200">
              <a:buFont typeface="Arial"/>
              <a:buChar char="•"/>
            </a:pPr>
            <a:r>
              <a:rPr lang="en-US" sz="1200" dirty="0" smtClean="0"/>
              <a:t>Integration (via the boundaries, in-memory DB)</a:t>
            </a:r>
          </a:p>
          <a:p>
            <a:pPr marL="457200" indent="-457200">
              <a:buFont typeface="Arial"/>
              <a:buChar char="•"/>
            </a:pPr>
            <a:r>
              <a:rPr lang="en-US" sz="1200" dirty="0" smtClean="0"/>
              <a:t>User Journey (Via the UI – mocking action)</a:t>
            </a:r>
          </a:p>
          <a:p>
            <a:pPr marL="457200" indent="-457200">
              <a:buFont typeface="Arial"/>
              <a:buChar char="•"/>
            </a:pPr>
            <a:r>
              <a:rPr lang="en-US" sz="1200" dirty="0" smtClean="0"/>
              <a:t>End-to-end (black box, very few, just sunny day scenario)</a:t>
            </a:r>
          </a:p>
          <a:p>
            <a:pPr marL="457200" indent="-457200">
              <a:buFont typeface="Arial"/>
              <a:buChar char="•"/>
            </a:pPr>
            <a:r>
              <a:rPr lang="en-US" sz="1200" dirty="0" smtClean="0"/>
              <a:t>The closer to the input a class is, the more flow control and delegation it does. </a:t>
            </a:r>
          </a:p>
          <a:p>
            <a:pPr marL="457200" indent="-457200">
              <a:buFont typeface="Arial"/>
              <a:buChar char="•"/>
            </a:pPr>
            <a:r>
              <a:rPr lang="en-US" sz="1200" dirty="0" smtClean="0"/>
              <a:t>The closer to the output a class is, the more specific and less delegation it does.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42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</a:t>
            </a:r>
            <a:r>
              <a:rPr lang="en-US" baseline="0" dirty="0" smtClean="0"/>
              <a:t> enable good design and test? You need freedom to </a:t>
            </a:r>
            <a:r>
              <a:rPr lang="en-US" dirty="0" smtClean="0"/>
              <a:t>design and test.</a:t>
            </a:r>
            <a:r>
              <a:rPr lang="en-US" baseline="0" dirty="0" smtClean="0"/>
              <a:t> Don</a:t>
            </a:r>
            <a:r>
              <a:rPr lang="fr-FR" baseline="0" dirty="0" smtClean="0"/>
              <a:t>’</a:t>
            </a:r>
            <a:r>
              <a:rPr lang="en-US" baseline="0" dirty="0" smtClean="0"/>
              <a:t>t use frameworks.</a:t>
            </a:r>
            <a:endParaRPr lang="en-US" dirty="0" smtClean="0"/>
          </a:p>
          <a:p>
            <a:r>
              <a:rPr lang="en-US" dirty="0" smtClean="0"/>
              <a:t>Take control</a:t>
            </a:r>
            <a:r>
              <a:rPr lang="en-US" baseline="0" dirty="0" smtClean="0"/>
              <a:t> of your application. Don’t be scared to write code.</a:t>
            </a:r>
            <a:endParaRPr lang="en-US" dirty="0" smtClean="0"/>
          </a:p>
          <a:p>
            <a:r>
              <a:rPr lang="en-US" dirty="0" smtClean="0"/>
              <a:t>Embedded</a:t>
            </a:r>
            <a:r>
              <a:rPr lang="en-US" baseline="0" dirty="0" smtClean="0"/>
              <a:t> Jetty, </a:t>
            </a:r>
            <a:r>
              <a:rPr lang="en-US" dirty="0" err="1" smtClean="0"/>
              <a:t>Scalatra</a:t>
            </a:r>
            <a:r>
              <a:rPr lang="en-US" dirty="0" smtClean="0"/>
              <a:t>, </a:t>
            </a:r>
            <a:r>
              <a:rPr lang="en-US" dirty="0" err="1" smtClean="0"/>
              <a:t>Spark</a:t>
            </a:r>
            <a:r>
              <a:rPr lang="en-US" baseline="0" dirty="0" err="1" smtClean="0"/>
              <a:t>Java</a:t>
            </a:r>
            <a:endParaRPr lang="en-US" baseline="0" dirty="0" smtClean="0"/>
          </a:p>
          <a:p>
            <a:r>
              <a:rPr lang="en-US" baseline="0" dirty="0" err="1" smtClean="0"/>
              <a:t>Anorm</a:t>
            </a:r>
            <a:r>
              <a:rPr lang="en-US" baseline="0" dirty="0" smtClean="0"/>
              <a:t> (back to JDBC basics)</a:t>
            </a:r>
          </a:p>
          <a:p>
            <a:r>
              <a:rPr lang="en-US" baseline="0" dirty="0" smtClean="0"/>
              <a:t>Transaction service</a:t>
            </a:r>
          </a:p>
          <a:p>
            <a:r>
              <a:rPr lang="en-US" baseline="0" dirty="0" smtClean="0"/>
              <a:t>Remember when Spring was a lightweight alternative to J2EE?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45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>
                <a:solidFill>
                  <a:schemeClr val="tx1"/>
                </a:solidFill>
                <a:latin typeface="Helvetica Neue"/>
                <a:cs typeface="Helvetica Neue"/>
              </a:rPr>
              <a:t>London School vs. Chicago/Detroit School</a:t>
            </a:r>
          </a:p>
        </p:txBody>
      </p:sp>
    </p:spTree>
    <p:extLst>
      <p:ext uri="{BB962C8B-B14F-4D97-AF65-F5344CB8AC3E}">
        <p14:creationId xmlns:p14="http://schemas.microsoft.com/office/powerpoint/2010/main" val="2452971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Ø"/>
            </a:pPr>
            <a:r>
              <a:rPr lang="en-US" sz="1200" dirty="0" smtClean="0">
                <a:latin typeface="Helvetica Neue"/>
                <a:cs typeface="Helvetica Neue"/>
              </a:rPr>
              <a:t>The closer to the input a class is, the more flow control and delegation it does.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1200" dirty="0" smtClean="0">
                <a:latin typeface="Helvetica Neue"/>
                <a:cs typeface="Helvetica Neue"/>
              </a:rPr>
              <a:t>The closer to the output a class is, the more specific and less delegation it does.</a:t>
            </a:r>
          </a:p>
        </p:txBody>
      </p:sp>
    </p:spTree>
    <p:extLst>
      <p:ext uri="{BB962C8B-B14F-4D97-AF65-F5344CB8AC3E}">
        <p14:creationId xmlns:p14="http://schemas.microsoft.com/office/powerpoint/2010/main" val="2452971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r>
              <a:rPr lang="en-US" sz="1200" dirty="0" smtClean="0">
                <a:latin typeface="Helvetica Neue"/>
                <a:cs typeface="Helvetica Neue"/>
              </a:rPr>
              <a:t>Listen to your tests: shallow</a:t>
            </a:r>
            <a:r>
              <a:rPr lang="en-US" sz="1200" baseline="0" dirty="0" smtClean="0">
                <a:latin typeface="Helvetica Neue"/>
                <a:cs typeface="Helvetica Neue"/>
              </a:rPr>
              <a:t> advice. </a:t>
            </a:r>
          </a:p>
          <a:p>
            <a:pPr marL="0" indent="0">
              <a:buFont typeface="Wingdings" charset="2"/>
              <a:buNone/>
            </a:pPr>
            <a:r>
              <a:rPr lang="en-US" sz="1200" baseline="0" dirty="0" smtClean="0">
                <a:latin typeface="Helvetica Neue"/>
                <a:cs typeface="Helvetica Neue"/>
              </a:rPr>
              <a:t>Klaus story about music.</a:t>
            </a:r>
            <a:endParaRPr lang="en-US" sz="1200" dirty="0" smtClean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297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Confusing.</a:t>
            </a:r>
            <a:r>
              <a:rPr lang="en-US" baseline="0" dirty="0" smtClean="0"/>
              <a:t> I have no idea what this application is about or what it does.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What does this application do? What is it about?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51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A class API (public interface) should be designed from the client’s perspective.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Doing otherwise leads to over-engineering and YAGNI – You </a:t>
            </a:r>
            <a:r>
              <a:rPr lang="en-US" baseline="0" dirty="0" err="1" smtClean="0"/>
              <a:t>Ain’t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Need It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Businesses are not interested in how data is stored or related. They are interested in the </a:t>
            </a:r>
            <a:r>
              <a:rPr lang="en-US" baseline="0" dirty="0" err="1" smtClean="0"/>
              <a:t>behaviour</a:t>
            </a:r>
            <a:r>
              <a:rPr lang="en-US" baseline="0" dirty="0" smtClean="0"/>
              <a:t> of the software.</a:t>
            </a:r>
          </a:p>
        </p:txBody>
      </p:sp>
    </p:spTree>
    <p:extLst>
      <p:ext uri="{BB962C8B-B14F-4D97-AF65-F5344CB8AC3E}">
        <p14:creationId xmlns:p14="http://schemas.microsoft.com/office/powerpoint/2010/main" val="1126517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Businesses can move just as fast as they can create or change software, making them hostages of their own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94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4220825" y="-11796713"/>
            <a:ext cx="16630650" cy="12479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2113" cy="41005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4220825" y="-11796713"/>
            <a:ext cx="16630650" cy="12479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2113" cy="41005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100" dirty="0" err="1" smtClean="0"/>
              <a:t>Codurance</a:t>
            </a:r>
            <a:r>
              <a:rPr lang="en-US" sz="1100" dirty="0" smtClean="0"/>
              <a:t>: 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100" dirty="0" smtClean="0"/>
              <a:t>We believe</a:t>
            </a:r>
            <a:r>
              <a:rPr lang="en-US" sz="1100" baseline="0" dirty="0" smtClean="0"/>
              <a:t> that </a:t>
            </a:r>
            <a:r>
              <a:rPr lang="en-US" sz="1100" baseline="0" dirty="0" err="1" smtClean="0"/>
              <a:t>softtware</a:t>
            </a:r>
            <a:r>
              <a:rPr lang="en-US" sz="1100" baseline="0" dirty="0" smtClean="0"/>
              <a:t> </a:t>
            </a:r>
            <a:r>
              <a:rPr lang="en-US" sz="1100" baseline="0" dirty="0" err="1" smtClean="0"/>
              <a:t>dev</a:t>
            </a:r>
            <a:r>
              <a:rPr lang="en-US" sz="1100" baseline="0" dirty="0" smtClean="0"/>
              <a:t> is a craft.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100" baseline="0" dirty="0" smtClean="0"/>
              <a:t>We believe that how it is done is as important as getting it done. 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100" baseline="0" dirty="0" smtClean="0"/>
              <a:t>We believe that delivering well-crafted code is the best way we can help our clients. </a:t>
            </a:r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4220825" y="-11796713"/>
            <a:ext cx="16630650" cy="12479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2113" cy="41005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100" dirty="0" err="1" smtClean="0"/>
              <a:t>Codurance</a:t>
            </a:r>
            <a:r>
              <a:rPr lang="en-US" sz="1100" dirty="0" smtClean="0"/>
              <a:t>: We believe</a:t>
            </a:r>
            <a:r>
              <a:rPr lang="en-US" sz="1100" baseline="0" dirty="0" smtClean="0"/>
              <a:t> that </a:t>
            </a:r>
            <a:r>
              <a:rPr lang="en-US" sz="1100" baseline="0" dirty="0" err="1" smtClean="0"/>
              <a:t>softtware</a:t>
            </a:r>
            <a:r>
              <a:rPr lang="en-US" sz="1100" baseline="0" dirty="0" smtClean="0"/>
              <a:t> </a:t>
            </a:r>
            <a:r>
              <a:rPr lang="en-US" sz="1100" baseline="0" dirty="0" err="1" smtClean="0"/>
              <a:t>dev</a:t>
            </a:r>
            <a:r>
              <a:rPr lang="en-US" sz="1100" baseline="0" dirty="0" smtClean="0"/>
              <a:t> is a craft. We believe that how it is done is as important as getting it done. 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100" baseline="0" dirty="0" smtClean="0"/>
              <a:t>We believe that delivering well-crafted code is the best way we can help our clients. </a:t>
            </a:r>
            <a:endParaRPr lang="en-US" sz="1100" dirty="0" smtClean="0"/>
          </a:p>
          <a:p>
            <a:endParaRPr lang="en-US" sz="11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Gives</a:t>
            </a:r>
            <a:r>
              <a:rPr lang="en-US" baseline="0" dirty="0" smtClean="0"/>
              <a:t> me some information on what the application is about but not what it does. </a:t>
            </a:r>
          </a:p>
          <a:p>
            <a:r>
              <a:rPr lang="en-US" baseline="0" dirty="0" smtClean="0"/>
              <a:t>Loads of duplication</a:t>
            </a:r>
          </a:p>
          <a:p>
            <a:r>
              <a:rPr lang="en-US" baseline="0" dirty="0" smtClean="0"/>
              <a:t>Very </a:t>
            </a:r>
            <a:r>
              <a:rPr lang="en-US" baseline="0" dirty="0" err="1" smtClean="0"/>
              <a:t>poluted</a:t>
            </a:r>
            <a:endParaRPr lang="en-US" baseline="0" dirty="0" smtClean="0"/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Books and Users. Cool, but what does this application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again, gives</a:t>
            </a:r>
            <a:r>
              <a:rPr lang="en-US" baseline="0" dirty="0" smtClean="0"/>
              <a:t> me no information on what the application is about or what it does. </a:t>
            </a:r>
          </a:p>
          <a:p>
            <a:r>
              <a:rPr lang="en-US" baseline="0" dirty="0" smtClean="0"/>
              <a:t>But I know it is a web app though. Sigh.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Awesome. It’s a web application. So?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38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So, how do I solve the problem? How do I answer the questions?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But first things</a:t>
            </a:r>
            <a:r>
              <a:rPr lang="en-US" baseline="0" dirty="0" smtClean="0"/>
              <a:t> first… </a:t>
            </a:r>
            <a:endParaRPr lang="en-US" dirty="0" smtClean="0"/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dirty="0" smtClean="0"/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Before getting into how I’m </a:t>
            </a:r>
            <a:r>
              <a:rPr lang="en-US" dirty="0" err="1" smtClean="0"/>
              <a:t>organising</a:t>
            </a:r>
            <a:r>
              <a:rPr lang="en-US" dirty="0" smtClean="0"/>
              <a:t>/structuring my code, we need some background to justify my decisions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77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was only later, in a 1988 article in</a:t>
            </a:r>
            <a:r>
              <a:rPr lang="en-US" baseline="0" dirty="0" smtClean="0"/>
              <a:t> </a:t>
            </a:r>
            <a:r>
              <a:rPr lang="en-US" dirty="0" smtClean="0"/>
              <a:t>Glenn E. Krasner</a:t>
            </a:r>
            <a:r>
              <a:rPr lang="en-US" baseline="0" dirty="0" smtClean="0"/>
              <a:t> and </a:t>
            </a:r>
            <a:r>
              <a:rPr lang="en-US" dirty="0" smtClean="0"/>
              <a:t>Stephen T. Pope</a:t>
            </a:r>
            <a:r>
              <a:rPr lang="en-US" baseline="0" dirty="0" smtClean="0"/>
              <a:t> that MVC was expressed as general concept, in the </a:t>
            </a:r>
            <a:r>
              <a:rPr lang="en-US" dirty="0" smtClean="0"/>
              <a:t>The Journal of Object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29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17650" y="-11796713"/>
            <a:ext cx="16603663" cy="124587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err="1" smtClean="0"/>
              <a:t>Anaemic</a:t>
            </a:r>
            <a:r>
              <a:rPr lang="en-US" dirty="0" smtClean="0"/>
              <a:t> Domain:</a:t>
            </a:r>
            <a:r>
              <a:rPr lang="en-US" baseline="0" dirty="0" smtClean="0"/>
              <a:t> </a:t>
            </a:r>
            <a:r>
              <a:rPr lang="en-US" dirty="0" smtClean="0"/>
              <a:t>Model is only composed by entities and data </a:t>
            </a:r>
            <a:r>
              <a:rPr lang="en-US" dirty="0" smtClean="0"/>
              <a:t>structures</a:t>
            </a:r>
            <a:endParaRPr lang="en-US" dirty="0" smtClean="0"/>
          </a:p>
          <a:p>
            <a:pPr marL="0" marR="0" lvl="1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Fat Controllers: Without a place to put business logic, the logic is put on the controllers</a:t>
            </a:r>
          </a:p>
          <a:p>
            <a:pPr marL="0" marR="0" lvl="1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60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4413" cy="1635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9588"/>
            <a:ext cx="7110413" cy="1946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33F0750-B363-F34B-8DE1-30B922F76B2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10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ADE4972-20FF-394C-8A25-2FD7FD32FBA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600" y="676275"/>
            <a:ext cx="2149475" cy="6534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676275"/>
            <a:ext cx="6299200" cy="6534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35E9787-460F-BB43-B9F4-F5943854FF1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746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76275"/>
            <a:ext cx="8601075" cy="1236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762000" y="6942138"/>
            <a:ext cx="2082800" cy="474662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470275" y="6942138"/>
            <a:ext cx="3184525" cy="474662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280275" y="6942138"/>
            <a:ext cx="2084388" cy="474662"/>
          </a:xfrm>
        </p:spPr>
        <p:txBody>
          <a:bodyPr/>
          <a:lstStyle>
            <a:lvl1pPr>
              <a:defRPr/>
            </a:lvl1pPr>
          </a:lstStyle>
          <a:p>
            <a:fld id="{FA90772C-FDB4-C448-8A13-BFF8F2F2DC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99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41FF405-4ADF-5F40-BFD8-F82BE7BB1D6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75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88" y="4897438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688" y="3230563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4659028-8375-E94C-B7D2-1D1F8DA2769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0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200275"/>
            <a:ext cx="4224338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8738" y="2200275"/>
            <a:ext cx="4224337" cy="5010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E892D7E-6E94-A648-A2B2-BEE93E2E7F8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29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2413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6563"/>
            <a:ext cx="4487863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17763"/>
            <a:ext cx="4487863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963" y="1706563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0963" y="2417763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0435E97-65BA-784F-85C3-56EE3F741AB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1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1626356-EC30-ED46-8BA4-CCE847110D0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27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B99355A-86E9-834E-B842-29849103194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86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1688" cy="1292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925" y="303213"/>
            <a:ext cx="5678488" cy="65055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95438"/>
            <a:ext cx="3341688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4356940-81A3-2A4F-9F75-FC153F00E9D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0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725" y="5335588"/>
            <a:ext cx="6096000" cy="628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35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5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1A871ED-26A6-D346-A5CE-3F78B7B262F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58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676275"/>
            <a:ext cx="8601075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200275"/>
            <a:ext cx="8601075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762000" y="6942138"/>
            <a:ext cx="2082800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70275" y="6942138"/>
            <a:ext cx="3184525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80275" y="6942138"/>
            <a:ext cx="2084388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A43C2449-5591-EB49-B8C5-5D662B19217E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SimSun" charset="0"/>
        </a:defRPr>
      </a:lvl2pPr>
      <a:lvl3pPr marL="1143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SimSun" charset="0"/>
        </a:defRPr>
      </a:lvl3pPr>
      <a:lvl4pPr marL="1600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SimSun" charset="0"/>
        </a:defRPr>
      </a:lvl4pPr>
      <a:lvl5pPr marL="20574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SimSun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SimSun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SimSun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SimSun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SimSun" charset="0"/>
        </a:defRPr>
      </a:lvl9pPr>
    </p:titleStyle>
    <p:bodyStyle>
      <a:lvl1pPr marL="342900" indent="-342900" algn="l" defTabSz="449263" rtl="0" fontAlgn="base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254670" y="2269009"/>
            <a:ext cx="9721080" cy="1296144"/>
          </a:xfrm>
          <a:ln/>
        </p:spPr>
        <p:txBody>
          <a:bodyPr lIns="0" tIns="0" rIns="0" bIns="0" anchor="t"/>
          <a:lstStyle/>
          <a:p>
            <a: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8800" dirty="0" smtClean="0">
                <a:solidFill>
                  <a:schemeClr val="tx1"/>
                </a:solidFill>
                <a:latin typeface="Helvetica Neue"/>
                <a:cs typeface="Helvetica Neue"/>
              </a:rPr>
              <a:t>crafted design</a:t>
            </a:r>
            <a:endParaRPr lang="en-GB" sz="88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-393700" y="2342423"/>
            <a:ext cx="180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442078" y="3306738"/>
            <a:ext cx="1980944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9pPr>
          </a:lstStyle>
          <a:p>
            <a:pPr>
              <a:buClrTx/>
              <a:buFontTx/>
              <a:buNone/>
            </a:pPr>
            <a:r>
              <a:rPr lang="en-GB" sz="1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GB" sz="1800" dirty="0" err="1" smtClean="0">
                <a:solidFill>
                  <a:srgbClr val="0000FF"/>
                </a:solidFill>
                <a:latin typeface="Arial"/>
                <a:cs typeface="Arial"/>
              </a:rPr>
              <a:t>sandromancuso</a:t>
            </a:r>
            <a:endParaRPr lang="en-GB" sz="18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3" name="Picture 2" descr="codur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454" y="6968722"/>
            <a:ext cx="2741290" cy="508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694" y="3997201"/>
            <a:ext cx="925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halkduster"/>
                <a:cs typeface="Chalkduster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Chalkduster"/>
                <a:cs typeface="Chalkduster"/>
              </a:rPr>
              <a:t>n introduction to </a:t>
            </a:r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Interaction-Driven Design (IDD)</a:t>
            </a:r>
            <a:endParaRPr lang="en-US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75891790"/>
              </p:ext>
            </p:extLst>
          </p:nvPr>
        </p:nvGraphicFramePr>
        <p:xfrm>
          <a:off x="758726" y="498426"/>
          <a:ext cx="8712967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868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402"/>
            <a:ext cx="10158413" cy="1236663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MVC – A Macro</a:t>
            </a:r>
            <a:r>
              <a:rPr lang="en-US" dirty="0">
                <a:latin typeface="Helvetica Neue"/>
                <a:cs typeface="Helvetica Neue"/>
              </a:rPr>
              <a:t> </a:t>
            </a:r>
            <a:r>
              <a:rPr lang="en-US" dirty="0" err="1" smtClean="0">
                <a:latin typeface="Helvetica Neue"/>
                <a:cs typeface="Helvetica Neue"/>
              </a:rPr>
              <a:t>Organisational</a:t>
            </a:r>
            <a:r>
              <a:rPr lang="en-US" dirty="0" smtClean="0">
                <a:latin typeface="Helvetica Neue"/>
                <a:cs typeface="Helvetica Neue"/>
              </a:rPr>
              <a:t> Pattern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22822" y="2658666"/>
            <a:ext cx="864096" cy="2952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wordArt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74950" y="2658666"/>
            <a:ext cx="864096" cy="2952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359126" y="2658666"/>
            <a:ext cx="4176464" cy="29523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SimSun" charset="0"/>
              </a:rPr>
              <a:t>Model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6838" y="1866578"/>
            <a:ext cx="595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0000"/>
                </a:solidFill>
              </a:rPr>
              <a:t>V</a:t>
            </a:r>
            <a:endParaRPr lang="en-US" sz="4400" b="1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6958" y="1866578"/>
            <a:ext cx="592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68347" y="1866578"/>
            <a:ext cx="717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0000"/>
                </a:solidFill>
              </a:rPr>
              <a:t>M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999086" y="1866578"/>
            <a:ext cx="0" cy="4536504"/>
          </a:xfrm>
          <a:prstGeom prst="line">
            <a:avLst/>
          </a:prstGeom>
          <a:solidFill>
            <a:srgbClr val="00B8FF"/>
          </a:solidFill>
          <a:ln w="762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5295230" y="3162722"/>
            <a:ext cx="235368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Left Brace 17"/>
          <p:cNvSpPr/>
          <p:nvPr/>
        </p:nvSpPr>
        <p:spPr bwMode="auto">
          <a:xfrm rot="16200000">
            <a:off x="2486918" y="4890914"/>
            <a:ext cx="360041" cy="2232249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8846" y="6187058"/>
            <a:ext cx="1620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Delivery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Mechanism</a:t>
            </a:r>
          </a:p>
        </p:txBody>
      </p:sp>
    </p:spTree>
    <p:extLst>
      <p:ext uri="{BB962C8B-B14F-4D97-AF65-F5344CB8AC3E}">
        <p14:creationId xmlns:p14="http://schemas.microsoft.com/office/powerpoint/2010/main" val="374761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62" y="426418"/>
            <a:ext cx="9865096" cy="1236663"/>
          </a:xfrm>
        </p:spPr>
        <p:txBody>
          <a:bodyPr/>
          <a:lstStyle/>
          <a:p>
            <a:r>
              <a:rPr lang="en-US" b="1" dirty="0" smtClean="0">
                <a:latin typeface="Helvetica Neue"/>
                <a:cs typeface="Helvetica Neue"/>
              </a:rPr>
              <a:t>“</a:t>
            </a:r>
            <a:r>
              <a:rPr lang="en-US" sz="4000" b="1" dirty="0" smtClean="0">
                <a:latin typeface="Helvetica Neue"/>
                <a:cs typeface="Helvetica Neue"/>
              </a:rPr>
              <a:t>Model</a:t>
            </a:r>
            <a:r>
              <a:rPr lang="en-US" b="1" dirty="0" smtClean="0">
                <a:latin typeface="Helvetica Neue"/>
                <a:cs typeface="Helvetica Neue"/>
              </a:rPr>
              <a:t>” is overloaded and confusing</a:t>
            </a:r>
            <a:endParaRPr lang="en-US" b="1" dirty="0"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488307"/>
            <a:ext cx="8997726" cy="4346823"/>
          </a:xfrm>
        </p:spPr>
        <p:txBody>
          <a:bodyPr/>
          <a:lstStyle/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latin typeface="Helvetica Neue"/>
                <a:cs typeface="Helvetica Neue"/>
              </a:rPr>
              <a:t>Model (M in MVC)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latin typeface="Helvetica Neue"/>
                <a:cs typeface="Helvetica Neue"/>
              </a:rPr>
              <a:t>Domain Model (DDD)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>
                <a:latin typeface="Helvetica Neue"/>
                <a:cs typeface="Helvetica Neue"/>
              </a:rPr>
              <a:t>View </a:t>
            </a:r>
            <a:r>
              <a:rPr lang="en-US" dirty="0" smtClean="0">
                <a:latin typeface="Helvetica Neue"/>
                <a:cs typeface="Helvetica Neue"/>
              </a:rPr>
              <a:t>Model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latin typeface="Helvetica Neue"/>
                <a:cs typeface="Helvetica Neue"/>
              </a:rPr>
              <a:t>Data Model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latin typeface="Helvetica Neue"/>
                <a:cs typeface="Helvetica Neue"/>
              </a:rPr>
              <a:t>Entities &amp; Active Record </a:t>
            </a:r>
          </a:p>
          <a:p>
            <a:pPr marL="857250" lvl="1" indent="-457200">
              <a:buFont typeface="Wingdings" charset="2"/>
              <a:buChar char="²"/>
            </a:pPr>
            <a:r>
              <a:rPr lang="en-US" sz="2400" dirty="0" smtClean="0">
                <a:latin typeface="Helvetica Neue"/>
                <a:cs typeface="Helvetica Neue"/>
              </a:rPr>
              <a:t>and other artificial definitions from MVC frameworks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latin typeface="Helvetica Neue"/>
                <a:cs typeface="Helvetica Neue"/>
              </a:rPr>
              <a:t>Associated with the persistence mechanism?</a:t>
            </a:r>
          </a:p>
        </p:txBody>
      </p:sp>
      <p:pic>
        <p:nvPicPr>
          <p:cNvPr id="4" name="Picture 3" descr="shelv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86" y="2283644"/>
            <a:ext cx="4169918" cy="27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7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138386"/>
            <a:ext cx="8601075" cy="1236663"/>
          </a:xfrm>
        </p:spPr>
        <p:txBody>
          <a:bodyPr/>
          <a:lstStyle/>
          <a:p>
            <a:r>
              <a:rPr lang="en-US" b="1" dirty="0" smtClean="0">
                <a:latin typeface="Helvetica Neue"/>
                <a:cs typeface="Helvetica Neue"/>
              </a:rPr>
              <a:t>M =&gt; Domain Model (DDD)</a:t>
            </a:r>
            <a:endParaRPr lang="en-US" b="1" dirty="0"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26" y="1578546"/>
            <a:ext cx="8601075" cy="2448272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Domain Model combines state and </a:t>
            </a:r>
            <a:r>
              <a:rPr lang="en-US" b="1" dirty="0" err="1" smtClean="0">
                <a:latin typeface="Helvetica Neue"/>
                <a:cs typeface="Helvetica Neue"/>
              </a:rPr>
              <a:t>behaviour</a:t>
            </a:r>
            <a:r>
              <a:rPr lang="en-US" dirty="0" smtClean="0">
                <a:latin typeface="Helvetica Neue"/>
                <a:cs typeface="Helvetica Neue"/>
              </a:rPr>
              <a:t>, with more focus on the latter.</a:t>
            </a:r>
          </a:p>
          <a:p>
            <a:pPr algn="ctr"/>
            <a:endParaRPr lang="en-US" dirty="0" smtClean="0">
              <a:latin typeface="Helvetica Neue"/>
              <a:cs typeface="Helvetica Neue"/>
            </a:endParaRPr>
          </a:p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DDD define a few </a:t>
            </a:r>
            <a:r>
              <a:rPr lang="en-US" sz="2800" b="1" dirty="0" smtClean="0">
                <a:latin typeface="Helvetica Neue"/>
                <a:cs typeface="Helvetica Neue"/>
              </a:rPr>
              <a:t>building blocks </a:t>
            </a:r>
            <a:r>
              <a:rPr lang="en-US" sz="2800" dirty="0" smtClean="0">
                <a:latin typeface="Helvetica Neue"/>
                <a:cs typeface="Helvetica Neue"/>
              </a:rPr>
              <a:t>to your domain:</a:t>
            </a:r>
          </a:p>
          <a:p>
            <a:pPr marL="457200" indent="-457200" algn="ctr">
              <a:buFontTx/>
              <a:buChar char="-"/>
            </a:pP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8846" y="4135408"/>
            <a:ext cx="3024336" cy="1584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1" indent="-457200">
              <a:buFont typeface="Wingdings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Entities</a:t>
            </a:r>
          </a:p>
          <a:p>
            <a:pPr marL="857250" lvl="1" indent="-457200">
              <a:buFont typeface="Wingdings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Value Objects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857250" lvl="1" indent="-457200"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Factories</a:t>
            </a:r>
          </a:p>
          <a:p>
            <a:pPr marL="857250" lvl="1" indent="-457200">
              <a:buFont typeface="Wingdings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Repositories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pic>
        <p:nvPicPr>
          <p:cNvPr id="6" name="Picture 5" descr="Building-Bloc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84" y="5408018"/>
            <a:ext cx="3431891" cy="2213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5150" y="4135408"/>
            <a:ext cx="29674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lvl="1" indent="-457200">
              <a:buFont typeface="Wingdings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Services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1257300" lvl="2" indent="-457200">
              <a:buFont typeface="Wingdings" charset="2"/>
              <a:buChar char="²"/>
            </a:pPr>
            <a:r>
              <a:rPr lang="en-US" sz="2000" dirty="0">
                <a:solidFill>
                  <a:srgbClr val="000000"/>
                </a:solidFill>
                <a:latin typeface="Helvetica Neue"/>
                <a:cs typeface="Helvetica Neue"/>
              </a:rPr>
              <a:t>Application</a:t>
            </a:r>
          </a:p>
          <a:p>
            <a:pPr marL="1257300" lvl="2" indent="-457200">
              <a:buFont typeface="Wingdings" charset="2"/>
              <a:buChar char="²"/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Domain 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1257300" lvl="2" indent="-457200">
              <a:buFont typeface="Wingdings" charset="2"/>
              <a:buChar char="²"/>
            </a:pPr>
            <a:r>
              <a:rPr lang="en-US" sz="2000" dirty="0">
                <a:solidFill>
                  <a:srgbClr val="000000"/>
                </a:solidFill>
                <a:latin typeface="Helvetica Neue"/>
                <a:cs typeface="Helvetica Neue"/>
              </a:rPr>
              <a:t>Infrastructure</a:t>
            </a:r>
          </a:p>
          <a:p>
            <a:pPr marL="857250" lvl="1" indent="-457200">
              <a:buFont typeface="Wingdings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Aggregates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342900" indent="-342900">
              <a:buFont typeface="Wingdings" charset="2"/>
              <a:buChar char="Ø"/>
            </a:pP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2598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30735"/>
            <a:ext cx="8601075" cy="954261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View, Controller, Domain Model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62782" y="1938586"/>
            <a:ext cx="864096" cy="2952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wordArt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86918" y="1938586"/>
            <a:ext cx="864096" cy="2952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59126" y="1938586"/>
            <a:ext cx="4176464" cy="29523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SimSun" charset="0"/>
              </a:rPr>
              <a:t>Model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6798" y="1938586"/>
            <a:ext cx="595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0000"/>
                </a:solidFill>
              </a:rPr>
              <a:t>V</a:t>
            </a:r>
            <a:endParaRPr lang="en-US" sz="4400" b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934" y="1889225"/>
            <a:ext cx="592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5150" y="1817217"/>
            <a:ext cx="1124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0000"/>
                </a:solidFill>
              </a:rPr>
              <a:t>DM</a:t>
            </a:r>
            <a:endParaRPr lang="en-US" sz="4400" b="1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855070" y="1722562"/>
            <a:ext cx="0" cy="3744416"/>
          </a:xfrm>
          <a:prstGeom prst="line">
            <a:avLst/>
          </a:prstGeom>
          <a:solidFill>
            <a:srgbClr val="00B8FF"/>
          </a:solidFill>
          <a:ln w="762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Left Brace 12"/>
          <p:cNvSpPr/>
          <p:nvPr/>
        </p:nvSpPr>
        <p:spPr bwMode="auto">
          <a:xfrm rot="16200000">
            <a:off x="2110329" y="5051479"/>
            <a:ext cx="393140" cy="2664297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1339" y="6580197"/>
            <a:ext cx="1775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/>
                <a:cs typeface="Helvetica Neue"/>
              </a:rPr>
              <a:t>Delivery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/>
                <a:cs typeface="Helvetica Neue"/>
              </a:rPr>
              <a:t>Mechanism</a:t>
            </a:r>
          </a:p>
        </p:txBody>
      </p:sp>
      <p:sp>
        <p:nvSpPr>
          <p:cNvPr id="17" name="Can 16"/>
          <p:cNvSpPr/>
          <p:nvPr/>
        </p:nvSpPr>
        <p:spPr bwMode="auto">
          <a:xfrm>
            <a:off x="7455470" y="6403082"/>
            <a:ext cx="792088" cy="86409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DB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8" name="Can 17"/>
          <p:cNvSpPr/>
          <p:nvPr/>
        </p:nvSpPr>
        <p:spPr bwMode="auto">
          <a:xfrm rot="16200000">
            <a:off x="4467138" y="5791015"/>
            <a:ext cx="468052" cy="140415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Queue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20" name="Straight Arrow Connector 19"/>
          <p:cNvCxnSpPr>
            <a:stCxn id="101" idx="2"/>
            <a:endCxn id="18" idx="4"/>
          </p:cNvCxnSpPr>
          <p:nvPr/>
        </p:nvCxnSpPr>
        <p:spPr bwMode="auto">
          <a:xfrm flipH="1">
            <a:off x="4701164" y="5610994"/>
            <a:ext cx="18002" cy="64807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24" idx="2"/>
            <a:endCxn id="17" idx="1"/>
          </p:cNvCxnSpPr>
          <p:nvPr/>
        </p:nvCxnSpPr>
        <p:spPr bwMode="auto">
          <a:xfrm>
            <a:off x="7815510" y="5610994"/>
            <a:ext cx="36004" cy="7920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 bwMode="auto">
          <a:xfrm>
            <a:off x="4359126" y="3234730"/>
            <a:ext cx="648072" cy="64807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527478" y="4530874"/>
            <a:ext cx="576064" cy="36004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527478" y="5250954"/>
            <a:ext cx="5760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583262" y="2586658"/>
            <a:ext cx="648072" cy="57606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83262" y="3954810"/>
            <a:ext cx="648072" cy="57606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807398" y="2298626"/>
            <a:ext cx="504056" cy="432048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07398" y="2946698"/>
            <a:ext cx="504056" cy="432048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31" name="Elbow Connector 30"/>
          <p:cNvCxnSpPr>
            <a:stCxn id="22" idx="0"/>
          </p:cNvCxnSpPr>
          <p:nvPr/>
        </p:nvCxnSpPr>
        <p:spPr bwMode="auto">
          <a:xfrm rot="5400000" flipH="1" flipV="1">
            <a:off x="4953192" y="2604660"/>
            <a:ext cx="360040" cy="900100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Elbow Connector 32"/>
          <p:cNvCxnSpPr>
            <a:endCxn id="26" idx="1"/>
          </p:cNvCxnSpPr>
          <p:nvPr/>
        </p:nvCxnSpPr>
        <p:spPr bwMode="auto">
          <a:xfrm>
            <a:off x="4719166" y="3882802"/>
            <a:ext cx="864096" cy="360040"/>
          </a:xfrm>
          <a:prstGeom prst="bentConnector3">
            <a:avLst>
              <a:gd name="adj1" fmla="val -33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Elbow Connector 36"/>
          <p:cNvCxnSpPr>
            <a:stCxn id="25" idx="3"/>
            <a:endCxn id="27" idx="1"/>
          </p:cNvCxnSpPr>
          <p:nvPr/>
        </p:nvCxnSpPr>
        <p:spPr bwMode="auto">
          <a:xfrm flipV="1">
            <a:off x="6231334" y="2514650"/>
            <a:ext cx="576064" cy="3600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39"/>
          <p:cNvCxnSpPr>
            <a:stCxn id="25" idx="3"/>
            <a:endCxn id="28" idx="1"/>
          </p:cNvCxnSpPr>
          <p:nvPr/>
        </p:nvCxnSpPr>
        <p:spPr bwMode="auto">
          <a:xfrm>
            <a:off x="6231334" y="2874690"/>
            <a:ext cx="576064" cy="288032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6951414" y="4026061"/>
            <a:ext cx="402401" cy="432805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58" name="Elbow Connector 57"/>
          <p:cNvCxnSpPr>
            <a:stCxn id="50" idx="3"/>
            <a:endCxn id="23" idx="0"/>
          </p:cNvCxnSpPr>
          <p:nvPr/>
        </p:nvCxnSpPr>
        <p:spPr bwMode="auto">
          <a:xfrm>
            <a:off x="7353815" y="4242464"/>
            <a:ext cx="461695" cy="288410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>
            <a:stCxn id="26" idx="3"/>
            <a:endCxn id="50" idx="1"/>
          </p:cNvCxnSpPr>
          <p:nvPr/>
        </p:nvCxnSpPr>
        <p:spPr bwMode="auto">
          <a:xfrm flipV="1">
            <a:off x="6231334" y="4242464"/>
            <a:ext cx="720080" cy="37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stCxn id="24" idx="0"/>
            <a:endCxn id="23" idx="2"/>
          </p:cNvCxnSpPr>
          <p:nvPr/>
        </p:nvCxnSpPr>
        <p:spPr bwMode="auto">
          <a:xfrm flipV="1">
            <a:off x="7815510" y="4890914"/>
            <a:ext cx="0" cy="36004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Arrow Connector 73"/>
          <p:cNvCxnSpPr>
            <a:stCxn id="6" idx="3"/>
            <a:endCxn id="7" idx="1"/>
          </p:cNvCxnSpPr>
          <p:nvPr/>
        </p:nvCxnSpPr>
        <p:spPr bwMode="auto">
          <a:xfrm>
            <a:off x="3351014" y="3414750"/>
            <a:ext cx="100811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>
            <a:stCxn id="5" idx="3"/>
            <a:endCxn id="6" idx="1"/>
          </p:cNvCxnSpPr>
          <p:nvPr/>
        </p:nvCxnSpPr>
        <p:spPr bwMode="auto">
          <a:xfrm>
            <a:off x="2126878" y="3414750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1" name="Rectangle 100"/>
          <p:cNvSpPr/>
          <p:nvPr/>
        </p:nvSpPr>
        <p:spPr bwMode="auto">
          <a:xfrm>
            <a:off x="4431134" y="5250954"/>
            <a:ext cx="5760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4575150" y="3882802"/>
            <a:ext cx="0" cy="136815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8283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 bwMode="auto">
          <a:xfrm>
            <a:off x="1046758" y="1218506"/>
            <a:ext cx="7848872" cy="4608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&lt;&lt; Web app &gt;&gt;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30735"/>
            <a:ext cx="8601075" cy="954261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Embedded Domain Model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62782" y="1938586"/>
            <a:ext cx="864096" cy="2952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wordArt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86918" y="1938586"/>
            <a:ext cx="864096" cy="2952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59126" y="1938586"/>
            <a:ext cx="4176464" cy="29523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SimSun" charset="0"/>
              </a:rPr>
              <a:t>Model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6798" y="1938586"/>
            <a:ext cx="595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0000"/>
                </a:solidFill>
              </a:rPr>
              <a:t>V</a:t>
            </a:r>
            <a:endParaRPr lang="en-US" sz="4400" b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934" y="1889225"/>
            <a:ext cx="592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5150" y="1817217"/>
            <a:ext cx="1124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0000"/>
                </a:solidFill>
              </a:rPr>
              <a:t>DM</a:t>
            </a:r>
            <a:endParaRPr lang="en-US" sz="4400" b="1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855070" y="1722562"/>
            <a:ext cx="0" cy="3744416"/>
          </a:xfrm>
          <a:prstGeom prst="line">
            <a:avLst/>
          </a:prstGeom>
          <a:solidFill>
            <a:srgbClr val="00B8FF"/>
          </a:solidFill>
          <a:ln w="762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Left Brace 12"/>
          <p:cNvSpPr/>
          <p:nvPr/>
        </p:nvSpPr>
        <p:spPr bwMode="auto">
          <a:xfrm rot="16200000">
            <a:off x="2110329" y="5051479"/>
            <a:ext cx="393140" cy="2664297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1339" y="6580197"/>
            <a:ext cx="1775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/>
                <a:cs typeface="Helvetica Neue"/>
              </a:rPr>
              <a:t>Delivery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/>
                <a:cs typeface="Helvetica Neue"/>
              </a:rPr>
              <a:t>Mechanism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262782" y="5178946"/>
            <a:ext cx="208823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Infrastructure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59126" y="5106938"/>
            <a:ext cx="4176464" cy="6480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Infrastructure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7" name="Can 16"/>
          <p:cNvSpPr/>
          <p:nvPr/>
        </p:nvSpPr>
        <p:spPr bwMode="auto">
          <a:xfrm>
            <a:off x="7455470" y="6403082"/>
            <a:ext cx="792088" cy="86409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DB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8" name="Can 17"/>
          <p:cNvSpPr/>
          <p:nvPr/>
        </p:nvSpPr>
        <p:spPr bwMode="auto">
          <a:xfrm rot="16200000">
            <a:off x="4467138" y="5791015"/>
            <a:ext cx="468052" cy="140415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Queue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20" name="Straight Arrow Connector 19"/>
          <p:cNvCxnSpPr>
            <a:stCxn id="101" idx="2"/>
            <a:endCxn id="18" idx="4"/>
          </p:cNvCxnSpPr>
          <p:nvPr/>
        </p:nvCxnSpPr>
        <p:spPr bwMode="auto">
          <a:xfrm flipH="1">
            <a:off x="4701164" y="5610994"/>
            <a:ext cx="18002" cy="64807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24" idx="2"/>
            <a:endCxn id="17" idx="1"/>
          </p:cNvCxnSpPr>
          <p:nvPr/>
        </p:nvCxnSpPr>
        <p:spPr bwMode="auto">
          <a:xfrm>
            <a:off x="7815510" y="5610994"/>
            <a:ext cx="36004" cy="7920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 bwMode="auto">
          <a:xfrm>
            <a:off x="4359126" y="3234730"/>
            <a:ext cx="648072" cy="64807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527478" y="4530874"/>
            <a:ext cx="576064" cy="36004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527478" y="5250954"/>
            <a:ext cx="5760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583262" y="2586658"/>
            <a:ext cx="648072" cy="57606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83262" y="3954810"/>
            <a:ext cx="648072" cy="57606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807398" y="2298626"/>
            <a:ext cx="504056" cy="432048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07398" y="2946698"/>
            <a:ext cx="504056" cy="432048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31" name="Elbow Connector 30"/>
          <p:cNvCxnSpPr>
            <a:stCxn id="22" idx="0"/>
          </p:cNvCxnSpPr>
          <p:nvPr/>
        </p:nvCxnSpPr>
        <p:spPr bwMode="auto">
          <a:xfrm rot="5400000" flipH="1" flipV="1">
            <a:off x="4953192" y="2604660"/>
            <a:ext cx="360040" cy="900100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Elbow Connector 32"/>
          <p:cNvCxnSpPr>
            <a:endCxn id="26" idx="1"/>
          </p:cNvCxnSpPr>
          <p:nvPr/>
        </p:nvCxnSpPr>
        <p:spPr bwMode="auto">
          <a:xfrm>
            <a:off x="4719166" y="3882802"/>
            <a:ext cx="864096" cy="360040"/>
          </a:xfrm>
          <a:prstGeom prst="bentConnector3">
            <a:avLst>
              <a:gd name="adj1" fmla="val -33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Elbow Connector 36"/>
          <p:cNvCxnSpPr>
            <a:stCxn id="25" idx="3"/>
            <a:endCxn id="27" idx="1"/>
          </p:cNvCxnSpPr>
          <p:nvPr/>
        </p:nvCxnSpPr>
        <p:spPr bwMode="auto">
          <a:xfrm flipV="1">
            <a:off x="6231334" y="2514650"/>
            <a:ext cx="576064" cy="3600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39"/>
          <p:cNvCxnSpPr>
            <a:stCxn id="25" idx="3"/>
            <a:endCxn id="28" idx="1"/>
          </p:cNvCxnSpPr>
          <p:nvPr/>
        </p:nvCxnSpPr>
        <p:spPr bwMode="auto">
          <a:xfrm>
            <a:off x="6231334" y="2874690"/>
            <a:ext cx="576064" cy="288032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6951414" y="4026061"/>
            <a:ext cx="402401" cy="432805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58" name="Elbow Connector 57"/>
          <p:cNvCxnSpPr>
            <a:stCxn id="50" idx="3"/>
            <a:endCxn id="23" idx="0"/>
          </p:cNvCxnSpPr>
          <p:nvPr/>
        </p:nvCxnSpPr>
        <p:spPr bwMode="auto">
          <a:xfrm>
            <a:off x="7353815" y="4242464"/>
            <a:ext cx="461695" cy="288410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>
            <a:stCxn id="26" idx="3"/>
            <a:endCxn id="50" idx="1"/>
          </p:cNvCxnSpPr>
          <p:nvPr/>
        </p:nvCxnSpPr>
        <p:spPr bwMode="auto">
          <a:xfrm flipV="1">
            <a:off x="6231334" y="4242464"/>
            <a:ext cx="720080" cy="37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stCxn id="24" idx="0"/>
            <a:endCxn id="23" idx="2"/>
          </p:cNvCxnSpPr>
          <p:nvPr/>
        </p:nvCxnSpPr>
        <p:spPr bwMode="auto">
          <a:xfrm flipV="1">
            <a:off x="7815510" y="4890914"/>
            <a:ext cx="0" cy="36004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Arrow Connector 73"/>
          <p:cNvCxnSpPr>
            <a:stCxn id="6" idx="3"/>
            <a:endCxn id="7" idx="1"/>
          </p:cNvCxnSpPr>
          <p:nvPr/>
        </p:nvCxnSpPr>
        <p:spPr bwMode="auto">
          <a:xfrm>
            <a:off x="3351014" y="3414750"/>
            <a:ext cx="100811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>
            <a:stCxn id="5" idx="3"/>
            <a:endCxn id="6" idx="1"/>
          </p:cNvCxnSpPr>
          <p:nvPr/>
        </p:nvCxnSpPr>
        <p:spPr bwMode="auto">
          <a:xfrm>
            <a:off x="2126878" y="3414750"/>
            <a:ext cx="36004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1" name="Rectangle 100"/>
          <p:cNvSpPr/>
          <p:nvPr/>
        </p:nvSpPr>
        <p:spPr bwMode="auto">
          <a:xfrm>
            <a:off x="4431134" y="5250954"/>
            <a:ext cx="5760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4575150" y="3882802"/>
            <a:ext cx="0" cy="136815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8920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-4057"/>
            <a:ext cx="8601075" cy="954261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Deployable Domain Model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758726" y="1506538"/>
            <a:ext cx="2664297" cy="5400600"/>
            <a:chOff x="974750" y="1506538"/>
            <a:chExt cx="2664297" cy="5400600"/>
          </a:xfrm>
        </p:grpSpPr>
        <p:sp>
          <p:nvSpPr>
            <p:cNvPr id="13" name="Left Brace 12"/>
            <p:cNvSpPr/>
            <p:nvPr/>
          </p:nvSpPr>
          <p:spPr bwMode="auto">
            <a:xfrm rot="16200000">
              <a:off x="2110329" y="4547423"/>
              <a:ext cx="393140" cy="2664297"/>
            </a:xfrm>
            <a:prstGeom prst="leftBrace">
              <a:avLst>
                <a:gd name="adj1" fmla="val 8333"/>
                <a:gd name="adj2" fmla="val 5000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24394" y="6076141"/>
              <a:ext cx="19294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Delivery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Mechanisms</a:t>
              </a: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1046758" y="3666778"/>
              <a:ext cx="2520280" cy="1728192"/>
              <a:chOff x="1046758" y="3666778"/>
              <a:chExt cx="2520280" cy="1728192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1046758" y="3666778"/>
                <a:ext cx="2520280" cy="1728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lang="en-US" sz="180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&lt;&lt; external system &gt;&gt;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cs typeface="Helvetica Neue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1478806" y="4458866"/>
                <a:ext cx="648072" cy="576064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>
                <a:off x="2702942" y="4170834"/>
                <a:ext cx="504056" cy="432048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2702942" y="4818906"/>
                <a:ext cx="504056" cy="432048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cxnSp>
            <p:nvCxnSpPr>
              <p:cNvPr id="94" name="Elbow Connector 93"/>
              <p:cNvCxnSpPr/>
              <p:nvPr/>
            </p:nvCxnSpPr>
            <p:spPr bwMode="auto">
              <a:xfrm>
                <a:off x="2126878" y="4746898"/>
                <a:ext cx="576064" cy="288032"/>
              </a:xfrm>
              <a:prstGeom prst="bentConnector3">
                <a:avLst>
                  <a:gd name="adj1" fmla="val 50000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Elbow Connector 94"/>
              <p:cNvCxnSpPr/>
              <p:nvPr/>
            </p:nvCxnSpPr>
            <p:spPr bwMode="auto">
              <a:xfrm flipV="1">
                <a:off x="2126878" y="4386858"/>
                <a:ext cx="576064" cy="360040"/>
              </a:xfrm>
              <a:prstGeom prst="bentConnector3">
                <a:avLst>
                  <a:gd name="adj1" fmla="val 50000"/>
                </a:avLst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18" name="Straight Connector 117"/>
            <p:cNvCxnSpPr/>
            <p:nvPr/>
          </p:nvCxnSpPr>
          <p:spPr bwMode="auto">
            <a:xfrm>
              <a:off x="1802842" y="2802682"/>
              <a:ext cx="0" cy="36004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8" name="Rectangle 147"/>
            <p:cNvSpPr/>
            <p:nvPr/>
          </p:nvSpPr>
          <p:spPr bwMode="auto">
            <a:xfrm>
              <a:off x="1046758" y="1506538"/>
              <a:ext cx="2520280" cy="172819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180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&lt;&lt; mobile app &gt;&gt;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478806" y="2298626"/>
              <a:ext cx="648072" cy="576064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2702942" y="2010594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2702942" y="2658666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152" name="Elbow Connector 151"/>
            <p:cNvCxnSpPr/>
            <p:nvPr/>
          </p:nvCxnSpPr>
          <p:spPr bwMode="auto">
            <a:xfrm>
              <a:off x="2126878" y="2586658"/>
              <a:ext cx="576064" cy="288032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3" name="Elbow Connector 152"/>
            <p:cNvCxnSpPr/>
            <p:nvPr/>
          </p:nvCxnSpPr>
          <p:spPr bwMode="auto">
            <a:xfrm flipV="1">
              <a:off x="2126878" y="2226618"/>
              <a:ext cx="576064" cy="360040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155" name="Straight Arrow Connector 154"/>
          <p:cNvCxnSpPr>
            <a:stCxn id="151" idx="3"/>
          </p:cNvCxnSpPr>
          <p:nvPr/>
        </p:nvCxnSpPr>
        <p:spPr bwMode="auto">
          <a:xfrm>
            <a:off x="2990974" y="2874690"/>
            <a:ext cx="172819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77" name="Group 176"/>
          <p:cNvGrpSpPr/>
          <p:nvPr/>
        </p:nvGrpSpPr>
        <p:grpSpPr>
          <a:xfrm>
            <a:off x="4719166" y="1362522"/>
            <a:ext cx="4608512" cy="5832648"/>
            <a:chOff x="4359126" y="1362522"/>
            <a:chExt cx="4608512" cy="5832648"/>
          </a:xfrm>
        </p:grpSpPr>
        <p:sp>
          <p:nvSpPr>
            <p:cNvPr id="17" name="Can 16"/>
            <p:cNvSpPr/>
            <p:nvPr/>
          </p:nvSpPr>
          <p:spPr bwMode="auto">
            <a:xfrm>
              <a:off x="7671494" y="6331074"/>
              <a:ext cx="792088" cy="864096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DB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21" name="Straight Arrow Connector 20"/>
            <p:cNvCxnSpPr>
              <a:stCxn id="24" idx="2"/>
              <a:endCxn id="17" idx="1"/>
            </p:cNvCxnSpPr>
            <p:nvPr/>
          </p:nvCxnSpPr>
          <p:spPr bwMode="auto">
            <a:xfrm>
              <a:off x="8034018" y="5194948"/>
              <a:ext cx="33520" cy="113612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1" name="Rectangle 130"/>
            <p:cNvSpPr/>
            <p:nvPr/>
          </p:nvSpPr>
          <p:spPr bwMode="auto">
            <a:xfrm>
              <a:off x="4359126" y="1362522"/>
              <a:ext cx="4608512" cy="41764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&lt;&lt; deployable app &gt;&gt;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4935190" y="1938586"/>
              <a:ext cx="3744416" cy="2664296"/>
              <a:chOff x="4935190" y="1794570"/>
              <a:chExt cx="3744416" cy="266429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935190" y="1794570"/>
                <a:ext cx="3744416" cy="266429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rPr>
                  <a:t>Model</a:t>
                </a: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4935190" y="2154610"/>
                <a:ext cx="3168352" cy="2304256"/>
                <a:chOff x="4359126" y="2298626"/>
                <a:chExt cx="3744416" cy="2592288"/>
              </a:xfrm>
            </p:grpSpPr>
            <p:sp>
              <p:nvSpPr>
                <p:cNvPr id="22" name="Rectangle 21"/>
                <p:cNvSpPr/>
                <p:nvPr/>
              </p:nvSpPr>
              <p:spPr bwMode="auto">
                <a:xfrm>
                  <a:off x="4359126" y="3234730"/>
                  <a:ext cx="648072" cy="648072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 bwMode="auto">
                <a:xfrm>
                  <a:off x="7527478" y="4530874"/>
                  <a:ext cx="576064" cy="360040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5583262" y="2586658"/>
                  <a:ext cx="648072" cy="576064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 bwMode="auto">
                <a:xfrm>
                  <a:off x="5583262" y="3954810"/>
                  <a:ext cx="648072" cy="576064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 bwMode="auto">
                <a:xfrm>
                  <a:off x="6807398" y="2298626"/>
                  <a:ext cx="504056" cy="432048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 bwMode="auto">
                <a:xfrm>
                  <a:off x="6807398" y="2946698"/>
                  <a:ext cx="504056" cy="432048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cxnSp>
              <p:nvCxnSpPr>
                <p:cNvPr id="31" name="Elbow Connector 30"/>
                <p:cNvCxnSpPr>
                  <a:stCxn id="22" idx="0"/>
                </p:cNvCxnSpPr>
                <p:nvPr/>
              </p:nvCxnSpPr>
              <p:spPr bwMode="auto">
                <a:xfrm rot="5400000" flipH="1" flipV="1">
                  <a:off x="4953192" y="2604660"/>
                  <a:ext cx="360040" cy="900100"/>
                </a:xfrm>
                <a:prstGeom prst="bentConnector2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Elbow Connector 32"/>
                <p:cNvCxnSpPr>
                  <a:endCxn id="26" idx="1"/>
                </p:cNvCxnSpPr>
                <p:nvPr/>
              </p:nvCxnSpPr>
              <p:spPr bwMode="auto">
                <a:xfrm>
                  <a:off x="4719166" y="3882802"/>
                  <a:ext cx="864096" cy="360040"/>
                </a:xfrm>
                <a:prstGeom prst="bentConnector3">
                  <a:avLst>
                    <a:gd name="adj1" fmla="val -337"/>
                  </a:avLst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Elbow Connector 36"/>
                <p:cNvCxnSpPr>
                  <a:stCxn id="25" idx="3"/>
                  <a:endCxn id="27" idx="1"/>
                </p:cNvCxnSpPr>
                <p:nvPr/>
              </p:nvCxnSpPr>
              <p:spPr bwMode="auto">
                <a:xfrm flipV="1">
                  <a:off x="6231334" y="2514650"/>
                  <a:ext cx="576064" cy="360040"/>
                </a:xfrm>
                <a:prstGeom prst="bent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Elbow Connector 39"/>
                <p:cNvCxnSpPr>
                  <a:stCxn id="25" idx="3"/>
                  <a:endCxn id="28" idx="1"/>
                </p:cNvCxnSpPr>
                <p:nvPr/>
              </p:nvCxnSpPr>
              <p:spPr bwMode="auto">
                <a:xfrm>
                  <a:off x="6231334" y="2874690"/>
                  <a:ext cx="576064" cy="288032"/>
                </a:xfrm>
                <a:prstGeom prst="bent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50" name="Rectangle 49"/>
                <p:cNvSpPr/>
                <p:nvPr/>
              </p:nvSpPr>
              <p:spPr bwMode="auto">
                <a:xfrm>
                  <a:off x="6951414" y="4026061"/>
                  <a:ext cx="402401" cy="432805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cxnSp>
              <p:nvCxnSpPr>
                <p:cNvPr id="58" name="Elbow Connector 57"/>
                <p:cNvCxnSpPr>
                  <a:stCxn id="50" idx="3"/>
                  <a:endCxn id="23" idx="0"/>
                </p:cNvCxnSpPr>
                <p:nvPr/>
              </p:nvCxnSpPr>
              <p:spPr bwMode="auto">
                <a:xfrm>
                  <a:off x="7353815" y="4242464"/>
                  <a:ext cx="461695" cy="288410"/>
                </a:xfrm>
                <a:prstGeom prst="bentConnector2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/>
                <p:cNvCxnSpPr>
                  <a:stCxn id="26" idx="3"/>
                  <a:endCxn id="50" idx="1"/>
                </p:cNvCxnSpPr>
                <p:nvPr/>
              </p:nvCxnSpPr>
              <p:spPr bwMode="auto">
                <a:xfrm flipV="1">
                  <a:off x="6231334" y="4242464"/>
                  <a:ext cx="720080" cy="378"/>
                </a:xfrm>
                <a:prstGeom prst="line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161" name="Group 160"/>
            <p:cNvGrpSpPr/>
            <p:nvPr/>
          </p:nvGrpSpPr>
          <p:grpSpPr>
            <a:xfrm>
              <a:off x="4935190" y="4746898"/>
              <a:ext cx="3744416" cy="576064"/>
              <a:chOff x="4647158" y="4746898"/>
              <a:chExt cx="3744416" cy="576064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4647158" y="4746898"/>
                <a:ext cx="3744416" cy="5760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rPr>
                  <a:t>Infrastructure</a:t>
                </a:r>
                <a:endParaRPr kumimoji="0" 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7487750" y="4874912"/>
                <a:ext cx="516471" cy="32003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4711718" y="4874912"/>
                <a:ext cx="516471" cy="32003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</p:grpSp>
        <p:cxnSp>
          <p:nvCxnSpPr>
            <p:cNvPr id="63" name="Straight Connector 62"/>
            <p:cNvCxnSpPr>
              <a:stCxn id="24" idx="0"/>
              <a:endCxn id="23" idx="2"/>
            </p:cNvCxnSpPr>
            <p:nvPr/>
          </p:nvCxnSpPr>
          <p:spPr bwMode="auto">
            <a:xfrm flipH="1" flipV="1">
              <a:off x="7859823" y="4602882"/>
              <a:ext cx="174195" cy="2720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5079206" y="1970699"/>
              <a:ext cx="1029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DM</a:t>
              </a:r>
              <a:endParaRPr lang="en-US" sz="3600" b="1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4359126" y="2442642"/>
              <a:ext cx="288032" cy="2232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143" name="Straight Arrow Connector 142"/>
            <p:cNvCxnSpPr/>
            <p:nvPr/>
          </p:nvCxnSpPr>
          <p:spPr bwMode="auto">
            <a:xfrm flipV="1">
              <a:off x="4632757" y="3378746"/>
              <a:ext cx="316835" cy="387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9" name="Rectangle 158"/>
            <p:cNvSpPr/>
            <p:nvPr/>
          </p:nvSpPr>
          <p:spPr bwMode="auto">
            <a:xfrm>
              <a:off x="4431134" y="2586658"/>
              <a:ext cx="144016" cy="93610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165" name="Elbow Connector 164"/>
            <p:cNvCxnSpPr>
              <a:stCxn id="26" idx="2"/>
              <a:endCxn id="101" idx="0"/>
            </p:cNvCxnSpPr>
            <p:nvPr/>
          </p:nvCxnSpPr>
          <p:spPr bwMode="auto">
            <a:xfrm rot="5400000">
              <a:off x="5455552" y="4085281"/>
              <a:ext cx="592065" cy="987196"/>
            </a:xfrm>
            <a:prstGeom prst="bentConnector3">
              <a:avLst>
                <a:gd name="adj1" fmla="val 35309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3" name="Rectangle 172"/>
            <p:cNvSpPr/>
            <p:nvPr/>
          </p:nvSpPr>
          <p:spPr bwMode="auto">
            <a:xfrm>
              <a:off x="4431134" y="3594770"/>
              <a:ext cx="144016" cy="93610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</p:grpSp>
      <p:cxnSp>
        <p:nvCxnSpPr>
          <p:cNvPr id="176" name="Straight Arrow Connector 175"/>
          <p:cNvCxnSpPr>
            <a:stCxn id="92" idx="3"/>
          </p:cNvCxnSpPr>
          <p:nvPr/>
        </p:nvCxnSpPr>
        <p:spPr bwMode="auto">
          <a:xfrm>
            <a:off x="2990974" y="4386858"/>
            <a:ext cx="172819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1" name="TextBox 180"/>
          <p:cNvSpPr txBox="1"/>
          <p:nvPr/>
        </p:nvSpPr>
        <p:spPr>
          <a:xfrm>
            <a:off x="3423022" y="2442642"/>
            <a:ext cx="106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Helvetica Neue"/>
                <a:cs typeface="Helvetica Neue"/>
              </a:rPr>
              <a:t>&lt;&lt;W/S&gt;&gt;</a:t>
            </a:r>
            <a:endParaRPr lang="en-US" sz="16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3459377" y="4017526"/>
            <a:ext cx="106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Helvetica Neue"/>
                <a:cs typeface="Helvetica Neue"/>
              </a:rPr>
              <a:t>&lt;&lt;W/S&gt;&gt;</a:t>
            </a:r>
            <a:endParaRPr lang="en-US" sz="16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36010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30735"/>
            <a:ext cx="8601075" cy="954261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Event-Driven Domain Model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2701" y="5683002"/>
            <a:ext cx="2664297" cy="1224136"/>
            <a:chOff x="974750" y="5683002"/>
            <a:chExt cx="2664297" cy="1224136"/>
          </a:xfrm>
        </p:grpSpPr>
        <p:sp>
          <p:nvSpPr>
            <p:cNvPr id="13" name="Left Brace 12"/>
            <p:cNvSpPr/>
            <p:nvPr/>
          </p:nvSpPr>
          <p:spPr bwMode="auto">
            <a:xfrm rot="16200000">
              <a:off x="2110329" y="4547423"/>
              <a:ext cx="393140" cy="2664297"/>
            </a:xfrm>
            <a:prstGeom prst="leftBrace">
              <a:avLst>
                <a:gd name="adj1" fmla="val 8333"/>
                <a:gd name="adj2" fmla="val 5000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24394" y="6076141"/>
              <a:ext cx="19294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Delivery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/>
                  <a:cs typeface="Helvetica Neue"/>
                </a:rPr>
                <a:t>Mechanisms</a:t>
              </a:r>
            </a:p>
          </p:txBody>
        </p:sp>
      </p:grpSp>
      <p:sp>
        <p:nvSpPr>
          <p:cNvPr id="17" name="Can 16"/>
          <p:cNvSpPr/>
          <p:nvPr/>
        </p:nvSpPr>
        <p:spPr bwMode="auto">
          <a:xfrm>
            <a:off x="7383462" y="6331074"/>
            <a:ext cx="792088" cy="86409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DB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8" name="Can 17"/>
          <p:cNvSpPr/>
          <p:nvPr/>
        </p:nvSpPr>
        <p:spPr bwMode="auto">
          <a:xfrm rot="16200000">
            <a:off x="4035090" y="4998926"/>
            <a:ext cx="468052" cy="140415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Queue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14710" y="3810794"/>
            <a:ext cx="2520280" cy="1728192"/>
            <a:chOff x="1046758" y="3666778"/>
            <a:chExt cx="2520280" cy="1728192"/>
          </a:xfrm>
        </p:grpSpPr>
        <p:sp>
          <p:nvSpPr>
            <p:cNvPr id="84" name="Rectangle 83"/>
            <p:cNvSpPr/>
            <p:nvPr/>
          </p:nvSpPr>
          <p:spPr bwMode="auto">
            <a:xfrm>
              <a:off x="1046758" y="3666778"/>
              <a:ext cx="2520280" cy="172819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180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&lt;&lt; </a:t>
              </a:r>
              <a:r>
                <a:rPr lang="en-US" sz="160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external</a:t>
              </a:r>
              <a:r>
                <a:rPr lang="en-US" sz="180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 app 2 &gt;&gt;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478806" y="4458866"/>
              <a:ext cx="648072" cy="576064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2702942" y="4170834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2702942" y="4818906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94" name="Elbow Connector 93"/>
            <p:cNvCxnSpPr/>
            <p:nvPr/>
          </p:nvCxnSpPr>
          <p:spPr bwMode="auto">
            <a:xfrm>
              <a:off x="2126878" y="4746898"/>
              <a:ext cx="576064" cy="288032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5" name="Elbow Connector 94"/>
            <p:cNvCxnSpPr/>
            <p:nvPr/>
          </p:nvCxnSpPr>
          <p:spPr bwMode="auto">
            <a:xfrm flipV="1">
              <a:off x="2126878" y="4386858"/>
              <a:ext cx="576064" cy="360040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118" name="Straight Connector 117"/>
          <p:cNvCxnSpPr/>
          <p:nvPr/>
        </p:nvCxnSpPr>
        <p:spPr bwMode="auto">
          <a:xfrm>
            <a:off x="1370794" y="2946698"/>
            <a:ext cx="0" cy="36004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8" name="Rectangle 147"/>
          <p:cNvSpPr/>
          <p:nvPr/>
        </p:nvSpPr>
        <p:spPr bwMode="auto">
          <a:xfrm>
            <a:off x="614710" y="1650554"/>
            <a:ext cx="2520280" cy="17281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600" dirty="0" smtClean="0">
                <a:solidFill>
                  <a:srgbClr val="000000"/>
                </a:solidFill>
                <a:latin typeface="Helvetica Neue"/>
                <a:cs typeface="Helvetica Neue"/>
              </a:rPr>
              <a:t>&lt;&lt; external app 1 &gt;&gt;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1046758" y="2442642"/>
            <a:ext cx="648072" cy="57606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2270894" y="2154610"/>
            <a:ext cx="504056" cy="432048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51" name="Rectangle 150"/>
          <p:cNvSpPr/>
          <p:nvPr/>
        </p:nvSpPr>
        <p:spPr bwMode="auto">
          <a:xfrm>
            <a:off x="2270894" y="2802682"/>
            <a:ext cx="504056" cy="432048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152" name="Elbow Connector 151"/>
          <p:cNvCxnSpPr/>
          <p:nvPr/>
        </p:nvCxnSpPr>
        <p:spPr bwMode="auto">
          <a:xfrm>
            <a:off x="1694830" y="2730674"/>
            <a:ext cx="576064" cy="288032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3" name="Elbow Connector 152"/>
          <p:cNvCxnSpPr/>
          <p:nvPr/>
        </p:nvCxnSpPr>
        <p:spPr bwMode="auto">
          <a:xfrm flipV="1">
            <a:off x="1694830" y="2370634"/>
            <a:ext cx="576064" cy="3600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8" name="Group 37"/>
          <p:cNvGrpSpPr/>
          <p:nvPr/>
        </p:nvGrpSpPr>
        <p:grpSpPr>
          <a:xfrm>
            <a:off x="5223222" y="1578546"/>
            <a:ext cx="4608512" cy="4176464"/>
            <a:chOff x="5223222" y="1578546"/>
            <a:chExt cx="4608512" cy="4176464"/>
          </a:xfrm>
        </p:grpSpPr>
        <p:sp>
          <p:nvSpPr>
            <p:cNvPr id="131" name="Rectangle 130"/>
            <p:cNvSpPr/>
            <p:nvPr/>
          </p:nvSpPr>
          <p:spPr bwMode="auto">
            <a:xfrm>
              <a:off x="5223222" y="1578546"/>
              <a:ext cx="4608512" cy="41764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&lt;&lt; deployable app &gt;&gt;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799286" y="2154610"/>
              <a:ext cx="3744416" cy="2664296"/>
              <a:chOff x="4935190" y="1794570"/>
              <a:chExt cx="3744416" cy="2664296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4935190" y="1794570"/>
                <a:ext cx="3744416" cy="266429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rPr>
                  <a:t>Model</a:t>
                </a: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4935190" y="2154610"/>
                <a:ext cx="3168352" cy="2304256"/>
                <a:chOff x="4359126" y="2298626"/>
                <a:chExt cx="3744416" cy="2592288"/>
              </a:xfrm>
            </p:grpSpPr>
            <p:sp>
              <p:nvSpPr>
                <p:cNvPr id="22" name="Rectangle 21"/>
                <p:cNvSpPr/>
                <p:nvPr/>
              </p:nvSpPr>
              <p:spPr bwMode="auto">
                <a:xfrm>
                  <a:off x="4359126" y="3234730"/>
                  <a:ext cx="648072" cy="648072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 bwMode="auto">
                <a:xfrm>
                  <a:off x="7527478" y="4530874"/>
                  <a:ext cx="576064" cy="360040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5583262" y="2586658"/>
                  <a:ext cx="648072" cy="576064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 bwMode="auto">
                <a:xfrm>
                  <a:off x="5583262" y="3954810"/>
                  <a:ext cx="648072" cy="576064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 bwMode="auto">
                <a:xfrm>
                  <a:off x="6807398" y="2298626"/>
                  <a:ext cx="504056" cy="432048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 bwMode="auto">
                <a:xfrm>
                  <a:off x="6807398" y="2946698"/>
                  <a:ext cx="504056" cy="432048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cxnSp>
              <p:nvCxnSpPr>
                <p:cNvPr id="31" name="Elbow Connector 30"/>
                <p:cNvCxnSpPr>
                  <a:stCxn id="22" idx="0"/>
                </p:cNvCxnSpPr>
                <p:nvPr/>
              </p:nvCxnSpPr>
              <p:spPr bwMode="auto">
                <a:xfrm rot="5400000" flipH="1" flipV="1">
                  <a:off x="4953192" y="2604660"/>
                  <a:ext cx="360040" cy="900100"/>
                </a:xfrm>
                <a:prstGeom prst="bentConnector2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3" name="Elbow Connector 32"/>
                <p:cNvCxnSpPr>
                  <a:endCxn id="26" idx="1"/>
                </p:cNvCxnSpPr>
                <p:nvPr/>
              </p:nvCxnSpPr>
              <p:spPr bwMode="auto">
                <a:xfrm>
                  <a:off x="4719166" y="3882802"/>
                  <a:ext cx="864096" cy="360040"/>
                </a:xfrm>
                <a:prstGeom prst="bentConnector3">
                  <a:avLst>
                    <a:gd name="adj1" fmla="val -337"/>
                  </a:avLst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Elbow Connector 36"/>
                <p:cNvCxnSpPr>
                  <a:stCxn id="25" idx="3"/>
                  <a:endCxn id="27" idx="1"/>
                </p:cNvCxnSpPr>
                <p:nvPr/>
              </p:nvCxnSpPr>
              <p:spPr bwMode="auto">
                <a:xfrm flipV="1">
                  <a:off x="6231334" y="2514650"/>
                  <a:ext cx="576064" cy="360040"/>
                </a:xfrm>
                <a:prstGeom prst="bent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Elbow Connector 39"/>
                <p:cNvCxnSpPr>
                  <a:stCxn id="25" idx="3"/>
                  <a:endCxn id="28" idx="1"/>
                </p:cNvCxnSpPr>
                <p:nvPr/>
              </p:nvCxnSpPr>
              <p:spPr bwMode="auto">
                <a:xfrm>
                  <a:off x="6231334" y="2874690"/>
                  <a:ext cx="576064" cy="288032"/>
                </a:xfrm>
                <a:prstGeom prst="bentConnector3">
                  <a:avLst>
                    <a:gd name="adj1" fmla="val 50000"/>
                  </a:avLst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50" name="Rectangle 49"/>
                <p:cNvSpPr/>
                <p:nvPr/>
              </p:nvSpPr>
              <p:spPr bwMode="auto">
                <a:xfrm>
                  <a:off x="6951414" y="4026061"/>
                  <a:ext cx="402401" cy="432805"/>
                </a:xfrm>
                <a:prstGeom prst="rect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endParaRPr>
                </a:p>
              </p:txBody>
            </p:sp>
            <p:cxnSp>
              <p:nvCxnSpPr>
                <p:cNvPr id="58" name="Elbow Connector 57"/>
                <p:cNvCxnSpPr>
                  <a:stCxn id="50" idx="3"/>
                  <a:endCxn id="23" idx="0"/>
                </p:cNvCxnSpPr>
                <p:nvPr/>
              </p:nvCxnSpPr>
              <p:spPr bwMode="auto">
                <a:xfrm>
                  <a:off x="7353815" y="4242464"/>
                  <a:ext cx="461695" cy="288410"/>
                </a:xfrm>
                <a:prstGeom prst="bentConnector2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Straight Connector 61"/>
                <p:cNvCxnSpPr>
                  <a:stCxn id="26" idx="3"/>
                  <a:endCxn id="50" idx="1"/>
                </p:cNvCxnSpPr>
                <p:nvPr/>
              </p:nvCxnSpPr>
              <p:spPr bwMode="auto">
                <a:xfrm flipV="1">
                  <a:off x="6231334" y="4242464"/>
                  <a:ext cx="720080" cy="378"/>
                </a:xfrm>
                <a:prstGeom prst="line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161" name="Group 160"/>
            <p:cNvGrpSpPr/>
            <p:nvPr/>
          </p:nvGrpSpPr>
          <p:grpSpPr>
            <a:xfrm>
              <a:off x="5799286" y="4962922"/>
              <a:ext cx="3744416" cy="576064"/>
              <a:chOff x="4647158" y="4746898"/>
              <a:chExt cx="3744416" cy="576064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4647158" y="4746898"/>
                <a:ext cx="3744416" cy="5760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 Neue"/>
                    <a:ea typeface="ＭＳ Ｐゴシック" charset="0"/>
                    <a:cs typeface="Helvetica Neue"/>
                  </a:rPr>
                  <a:t>Infrastructure</a:t>
                </a:r>
                <a:endParaRPr kumimoji="0" lang="en-US" sz="2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7487750" y="4874912"/>
                <a:ext cx="516471" cy="32003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4711718" y="4874912"/>
                <a:ext cx="516471" cy="32003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</p:grpSp>
        <p:cxnSp>
          <p:nvCxnSpPr>
            <p:cNvPr id="63" name="Straight Connector 62"/>
            <p:cNvCxnSpPr>
              <a:stCxn id="24" idx="0"/>
              <a:endCxn id="23" idx="2"/>
            </p:cNvCxnSpPr>
            <p:nvPr/>
          </p:nvCxnSpPr>
          <p:spPr bwMode="auto">
            <a:xfrm flipH="1" flipV="1">
              <a:off x="8723919" y="4818906"/>
              <a:ext cx="174195" cy="2720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5943302" y="2186723"/>
              <a:ext cx="1029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DM</a:t>
              </a:r>
              <a:endParaRPr lang="en-US" sz="3600" b="1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5223222" y="2874690"/>
              <a:ext cx="288032" cy="15121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143" name="Straight Arrow Connector 142"/>
            <p:cNvCxnSpPr>
              <a:stCxn id="141" idx="3"/>
              <a:endCxn id="22" idx="1"/>
            </p:cNvCxnSpPr>
            <p:nvPr/>
          </p:nvCxnSpPr>
          <p:spPr bwMode="auto">
            <a:xfrm>
              <a:off x="5511254" y="3630774"/>
              <a:ext cx="288032" cy="40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9" name="Rectangle 158"/>
            <p:cNvSpPr/>
            <p:nvPr/>
          </p:nvSpPr>
          <p:spPr bwMode="auto">
            <a:xfrm>
              <a:off x="5295230" y="3018706"/>
              <a:ext cx="144016" cy="1224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165" name="Elbow Connector 164"/>
            <p:cNvCxnSpPr>
              <a:stCxn id="26" idx="2"/>
              <a:endCxn id="101" idx="0"/>
            </p:cNvCxnSpPr>
            <p:nvPr/>
          </p:nvCxnSpPr>
          <p:spPr bwMode="auto">
            <a:xfrm rot="5400000">
              <a:off x="6319648" y="4301305"/>
              <a:ext cx="592065" cy="987196"/>
            </a:xfrm>
            <a:prstGeom prst="bentConnector3">
              <a:avLst>
                <a:gd name="adj1" fmla="val 35309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8" name="Curved Connector 7"/>
          <p:cNvCxnSpPr>
            <a:stCxn id="101" idx="2"/>
            <a:endCxn id="18" idx="2"/>
          </p:cNvCxnSpPr>
          <p:nvPr/>
        </p:nvCxnSpPr>
        <p:spPr bwMode="auto">
          <a:xfrm rot="5400000">
            <a:off x="4933570" y="4746518"/>
            <a:ext cx="524058" cy="1852966"/>
          </a:xfrm>
          <a:prstGeom prst="curvedConnector3">
            <a:avLst>
              <a:gd name="adj1" fmla="val 232934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18" idx="4"/>
            <a:endCxn id="92" idx="3"/>
          </p:cNvCxnSpPr>
          <p:nvPr/>
        </p:nvCxnSpPr>
        <p:spPr bwMode="auto">
          <a:xfrm rot="16200000" flipV="1">
            <a:off x="3053981" y="4251843"/>
            <a:ext cx="936104" cy="1494166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Can 60"/>
          <p:cNvSpPr/>
          <p:nvPr/>
        </p:nvSpPr>
        <p:spPr bwMode="auto">
          <a:xfrm rot="16200000">
            <a:off x="3963082" y="1758566"/>
            <a:ext cx="468052" cy="140415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Queue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19" name="Curved Connector 18"/>
          <p:cNvCxnSpPr>
            <a:stCxn id="150" idx="3"/>
            <a:endCxn id="61" idx="4"/>
          </p:cNvCxnSpPr>
          <p:nvPr/>
        </p:nvCxnSpPr>
        <p:spPr bwMode="auto">
          <a:xfrm flipV="1">
            <a:off x="2774950" y="2226618"/>
            <a:ext cx="1422158" cy="144016"/>
          </a:xfrm>
          <a:prstGeom prst="curvedConnector4">
            <a:avLst>
              <a:gd name="adj1" fmla="val 41772"/>
              <a:gd name="adj2" fmla="val 583732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Curved Connector 29"/>
          <p:cNvCxnSpPr>
            <a:stCxn id="61" idx="2"/>
            <a:endCxn id="141" idx="1"/>
          </p:cNvCxnSpPr>
          <p:nvPr/>
        </p:nvCxnSpPr>
        <p:spPr bwMode="auto">
          <a:xfrm rot="16200000" flipH="1">
            <a:off x="4242113" y="2649665"/>
            <a:ext cx="936104" cy="1026114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3351014" y="1074490"/>
            <a:ext cx="149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&lt;&lt;event 1&gt;&gt;</a:t>
            </a:r>
            <a:endParaRPr lang="en-US" sz="18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503142" y="6691114"/>
            <a:ext cx="149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&lt;&lt;event 2&gt;&gt;</a:t>
            </a:r>
            <a:endParaRPr lang="en-US" sz="18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6" name="Straight Arrow Connector 35"/>
          <p:cNvCxnSpPr>
            <a:stCxn id="24" idx="2"/>
            <a:endCxn id="17" idx="1"/>
          </p:cNvCxnSpPr>
          <p:nvPr/>
        </p:nvCxnSpPr>
        <p:spPr bwMode="auto">
          <a:xfrm flipH="1">
            <a:off x="7779506" y="5410972"/>
            <a:ext cx="1118608" cy="9201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0922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138386"/>
            <a:ext cx="8601075" cy="1049687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Domain Model </a:t>
            </a:r>
            <a:br>
              <a:rPr lang="en-US" dirty="0" smtClean="0">
                <a:latin typeface="Helvetica Neue"/>
                <a:cs typeface="Helvetica Neue"/>
              </a:rPr>
            </a:br>
            <a:r>
              <a:rPr lang="en-US" sz="2800" dirty="0" smtClean="0">
                <a:latin typeface="Helvetica Neue"/>
                <a:cs typeface="Helvetica Neue"/>
              </a:rPr>
              <a:t>building blocks &amp; responsibilities</a:t>
            </a:r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670" y="6949529"/>
            <a:ext cx="972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A = Action, DS = Domain Service, S = Infra. Service, R = Repository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82662" y="1490398"/>
            <a:ext cx="9262029" cy="5128707"/>
            <a:chOff x="182662" y="1490398"/>
            <a:chExt cx="9262029" cy="5128707"/>
          </a:xfrm>
        </p:grpSpPr>
        <p:sp>
          <p:nvSpPr>
            <p:cNvPr id="7" name="Rectangle 6"/>
            <p:cNvSpPr/>
            <p:nvPr/>
          </p:nvSpPr>
          <p:spPr bwMode="auto">
            <a:xfrm>
              <a:off x="2540924" y="1490398"/>
              <a:ext cx="6903767" cy="39045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Model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540924" y="2318490"/>
              <a:ext cx="1011055" cy="8442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A 1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815510" y="3738786"/>
              <a:ext cx="898715" cy="5675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R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 3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450694" y="2058875"/>
              <a:ext cx="1011055" cy="7504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DS 1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450694" y="4171800"/>
              <a:ext cx="1011055" cy="7504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DS 3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360464" y="1683661"/>
              <a:ext cx="786376" cy="56282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R 1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360464" y="2605683"/>
              <a:ext cx="302918" cy="3352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31" name="Elbow Connector 30"/>
            <p:cNvCxnSpPr>
              <a:stCxn id="22" idx="3"/>
              <a:endCxn id="25" idx="1"/>
            </p:cNvCxnSpPr>
            <p:nvPr/>
          </p:nvCxnSpPr>
          <p:spPr bwMode="auto">
            <a:xfrm flipV="1">
              <a:off x="3551979" y="2434089"/>
              <a:ext cx="898715" cy="306517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Elbow Connector 32"/>
            <p:cNvCxnSpPr>
              <a:stCxn id="36" idx="3"/>
              <a:endCxn id="26" idx="1"/>
            </p:cNvCxnSpPr>
            <p:nvPr/>
          </p:nvCxnSpPr>
          <p:spPr bwMode="auto">
            <a:xfrm>
              <a:off x="3567038" y="4160902"/>
              <a:ext cx="883656" cy="386112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Elbow Connector 36"/>
            <p:cNvCxnSpPr>
              <a:stCxn id="25" idx="3"/>
              <a:endCxn id="27" idx="1"/>
            </p:cNvCxnSpPr>
            <p:nvPr/>
          </p:nvCxnSpPr>
          <p:spPr bwMode="auto">
            <a:xfrm flipV="1">
              <a:off x="5461749" y="1965072"/>
              <a:ext cx="898715" cy="469017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0" name="Rectangle 49"/>
            <p:cNvSpPr/>
            <p:nvPr/>
          </p:nvSpPr>
          <p:spPr bwMode="auto">
            <a:xfrm>
              <a:off x="6611662" y="4543131"/>
              <a:ext cx="627784" cy="5638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S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40" name="Elbow Connector 39"/>
            <p:cNvCxnSpPr>
              <a:stCxn id="25" idx="3"/>
              <a:endCxn id="28" idx="1"/>
            </p:cNvCxnSpPr>
            <p:nvPr/>
          </p:nvCxnSpPr>
          <p:spPr bwMode="auto">
            <a:xfrm>
              <a:off x="5461749" y="2434089"/>
              <a:ext cx="898715" cy="339210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Rectangle 15"/>
            <p:cNvSpPr/>
            <p:nvPr/>
          </p:nvSpPr>
          <p:spPr bwMode="auto">
            <a:xfrm>
              <a:off x="2540924" y="5602302"/>
              <a:ext cx="6903767" cy="10168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Infrastructure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778266" y="6005934"/>
              <a:ext cx="952243" cy="46901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Impl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06454" y="1533736"/>
              <a:ext cx="1898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DM</a:t>
              </a:r>
              <a:endParaRPr lang="en-US" sz="3600" b="1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4431134" y="3090714"/>
              <a:ext cx="1011055" cy="7504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DS 2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cxnSp>
          <p:nvCxnSpPr>
            <p:cNvPr id="9" name="Straight Arrow Connector 8"/>
            <p:cNvCxnSpPr>
              <a:stCxn id="26" idx="0"/>
              <a:endCxn id="59" idx="2"/>
            </p:cNvCxnSpPr>
            <p:nvPr/>
          </p:nvCxnSpPr>
          <p:spPr bwMode="auto">
            <a:xfrm flipH="1" flipV="1">
              <a:off x="4936662" y="3841142"/>
              <a:ext cx="19560" cy="33065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8" name="Rectangle 67"/>
            <p:cNvSpPr/>
            <p:nvPr/>
          </p:nvSpPr>
          <p:spPr bwMode="auto">
            <a:xfrm>
              <a:off x="6447358" y="6006072"/>
              <a:ext cx="865675" cy="46901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Impl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47" name="Isosceles Triangle 46"/>
            <p:cNvSpPr/>
            <p:nvPr/>
          </p:nvSpPr>
          <p:spPr bwMode="auto">
            <a:xfrm>
              <a:off x="6784297" y="5106938"/>
              <a:ext cx="216403" cy="178532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80" name="Isosceles Triangle 79"/>
            <p:cNvSpPr/>
            <p:nvPr/>
          </p:nvSpPr>
          <p:spPr bwMode="auto">
            <a:xfrm>
              <a:off x="8175550" y="4314850"/>
              <a:ext cx="216403" cy="178532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 flipH="1">
              <a:off x="6880196" y="5322962"/>
              <a:ext cx="12303" cy="67610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8283752" y="4545590"/>
              <a:ext cx="22722" cy="142544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7" name="Elbow Connector 56"/>
            <p:cNvCxnSpPr>
              <a:stCxn id="26" idx="3"/>
              <a:endCxn id="50" idx="1"/>
            </p:cNvCxnSpPr>
            <p:nvPr/>
          </p:nvCxnSpPr>
          <p:spPr bwMode="auto">
            <a:xfrm>
              <a:off x="5461749" y="4547014"/>
              <a:ext cx="1149913" cy="278021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Elbow Connector 64"/>
            <p:cNvCxnSpPr/>
            <p:nvPr/>
          </p:nvCxnSpPr>
          <p:spPr bwMode="auto">
            <a:xfrm flipV="1">
              <a:off x="5439246" y="4022542"/>
              <a:ext cx="2353761" cy="524472"/>
            </a:xfrm>
            <a:prstGeom prst="bentConnector3">
              <a:avLst>
                <a:gd name="adj1" fmla="val 37434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" name="Rectangle 35"/>
            <p:cNvSpPr/>
            <p:nvPr/>
          </p:nvSpPr>
          <p:spPr bwMode="auto">
            <a:xfrm>
              <a:off x="2555983" y="3738786"/>
              <a:ext cx="1011055" cy="8442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A </a:t>
              </a: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cs typeface="Helvetica Neue"/>
                </a:rPr>
                <a:t>2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82662" y="2514650"/>
              <a:ext cx="1872208" cy="1800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180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&lt;&lt; web app &gt;&gt;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190774" y="3090714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190774" y="3666778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143" name="Straight Arrow Connector 142"/>
            <p:cNvCxnSpPr>
              <a:stCxn id="13" idx="3"/>
              <a:endCxn id="22" idx="1"/>
            </p:cNvCxnSpPr>
            <p:nvPr/>
          </p:nvCxnSpPr>
          <p:spPr bwMode="auto">
            <a:xfrm flipV="1">
              <a:off x="1694830" y="2740606"/>
              <a:ext cx="846094" cy="566132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>
              <a:endCxn id="36" idx="1"/>
            </p:cNvCxnSpPr>
            <p:nvPr/>
          </p:nvCxnSpPr>
          <p:spPr bwMode="auto">
            <a:xfrm>
              <a:off x="1694830" y="3882802"/>
              <a:ext cx="861153" cy="27810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Card 18"/>
            <p:cNvSpPr/>
            <p:nvPr/>
          </p:nvSpPr>
          <p:spPr bwMode="auto">
            <a:xfrm>
              <a:off x="398686" y="3162722"/>
              <a:ext cx="432048" cy="648072"/>
            </a:xfrm>
            <a:prstGeom prst="flowChartPunchedCar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49" name="Card 48"/>
            <p:cNvSpPr/>
            <p:nvPr/>
          </p:nvSpPr>
          <p:spPr bwMode="auto">
            <a:xfrm>
              <a:off x="551086" y="3315122"/>
              <a:ext cx="432048" cy="648072"/>
            </a:xfrm>
            <a:prstGeom prst="flowChartPunchedCar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06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70" y="282403"/>
            <a:ext cx="9649072" cy="720080"/>
          </a:xfrm>
        </p:spPr>
        <p:txBody>
          <a:bodyPr/>
          <a:lstStyle/>
          <a:p>
            <a:r>
              <a:rPr lang="en-US" sz="3600" dirty="0" err="1" smtClean="0">
                <a:latin typeface="Helvetica Neue"/>
                <a:cs typeface="Helvetica Neue"/>
              </a:rPr>
              <a:t>Behaviour</a:t>
            </a:r>
            <a:r>
              <a:rPr lang="en-US" sz="3600" dirty="0" smtClean="0">
                <a:latin typeface="Helvetica Neue"/>
                <a:cs typeface="Helvetica Neue"/>
              </a:rPr>
              <a:t>: Action, Domain Service or Entity?</a:t>
            </a:r>
            <a:endParaRPr lang="en-US" sz="3600" i="1" dirty="0">
              <a:latin typeface="Helvetica Neue"/>
              <a:cs typeface="Helvetica Neue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262782" y="3750714"/>
            <a:ext cx="1800200" cy="852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Domain Service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262782" y="5766938"/>
            <a:ext cx="1800200" cy="85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Entity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62782" y="1806498"/>
            <a:ext cx="1800200" cy="86409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Action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1014" y="1940327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Chalkduster"/>
                <a:cs typeface="Chalkduster"/>
              </a:rPr>
              <a:t>Defines the action our domain model will be asked to perform. </a:t>
            </a:r>
            <a:endParaRPr lang="en-US" sz="18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51014" y="3522762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  <a:latin typeface="Chalkduster"/>
                <a:cs typeface="Chalkduster"/>
              </a:rPr>
              <a:t>Behaviour</a:t>
            </a:r>
            <a:r>
              <a:rPr lang="en-US" sz="1800" dirty="0" smtClean="0">
                <a:solidFill>
                  <a:srgbClr val="FF0000"/>
                </a:solidFill>
                <a:latin typeface="Chalkduster"/>
                <a:cs typeface="Chalkduster"/>
              </a:rPr>
              <a:t> related to multiple instances of the same entity or different entities.</a:t>
            </a:r>
          </a:p>
          <a:p>
            <a:endParaRPr lang="en-US" sz="1800" dirty="0">
              <a:solidFill>
                <a:srgbClr val="FF0000"/>
              </a:solidFill>
              <a:latin typeface="Chalkduster"/>
              <a:cs typeface="Chalkduster"/>
            </a:endParaRPr>
          </a:p>
          <a:p>
            <a:r>
              <a:rPr lang="en-US" sz="1800" dirty="0" err="1" smtClean="0">
                <a:solidFill>
                  <a:srgbClr val="FF0000"/>
                </a:solidFill>
                <a:latin typeface="Chalkduster"/>
                <a:cs typeface="Chalkduster"/>
              </a:rPr>
              <a:t>Behaviour</a:t>
            </a:r>
            <a:r>
              <a:rPr lang="en-US" sz="1800" dirty="0" smtClean="0">
                <a:solidFill>
                  <a:srgbClr val="FF0000"/>
                </a:solidFill>
                <a:latin typeface="Chalkduster"/>
                <a:cs typeface="Chalkduster"/>
              </a:rPr>
              <a:t> that doesn’t fit any specific entity.</a:t>
            </a:r>
            <a:endParaRPr lang="en-US" sz="18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1014" y="5827018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  <a:latin typeface="Chalkduster"/>
                <a:cs typeface="Chalkduster"/>
              </a:rPr>
              <a:t>Behaviour</a:t>
            </a:r>
            <a:r>
              <a:rPr lang="en-US" sz="1800" dirty="0" smtClean="0">
                <a:solidFill>
                  <a:srgbClr val="FF0000"/>
                </a:solidFill>
                <a:latin typeface="Chalkduster"/>
                <a:cs typeface="Chalkduster"/>
              </a:rPr>
              <a:t> related to the data of a single instance</a:t>
            </a:r>
            <a:r>
              <a:rPr lang="en-US" sz="1800" dirty="0">
                <a:solidFill>
                  <a:srgbClr val="FF0000"/>
                </a:solidFill>
                <a:latin typeface="Chalkduster"/>
                <a:cs typeface="Chalkduster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Chalkduster"/>
                <a:cs typeface="Chalkduster"/>
              </a:rPr>
              <a:t>of an entity</a:t>
            </a:r>
            <a:endParaRPr lang="en-US" sz="18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13722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2" y="5034930"/>
            <a:ext cx="3812188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4710" y="1002482"/>
            <a:ext cx="856895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600" b="1" dirty="0">
                <a:solidFill>
                  <a:schemeClr val="tx1"/>
                </a:solidFill>
                <a:latin typeface="Helvetica Neue"/>
                <a:cs typeface="Helvetica Neue"/>
              </a:rPr>
              <a:t>What is </a:t>
            </a:r>
            <a:r>
              <a:rPr lang="en-US" sz="3600" b="1" dirty="0" smtClean="0">
                <a:solidFill>
                  <a:schemeClr val="tx1"/>
                </a:solidFill>
                <a:latin typeface="Helvetica Neue"/>
                <a:cs typeface="Helvetica Neue"/>
              </a:rPr>
              <a:t>this </a:t>
            </a:r>
            <a:r>
              <a:rPr lang="en-US" sz="3600" b="1" dirty="0">
                <a:solidFill>
                  <a:schemeClr val="tx1"/>
                </a:solidFill>
                <a:latin typeface="Helvetica Neue"/>
                <a:cs typeface="Helvetica Neue"/>
              </a:rPr>
              <a:t>application about? </a:t>
            </a:r>
            <a:endParaRPr lang="en-US" sz="3600" b="1" dirty="0" smtClean="0">
              <a:solidFill>
                <a:schemeClr val="tx1"/>
              </a:solidFill>
              <a:latin typeface="Helvetica Neue"/>
              <a:cs typeface="Helvetica Neue"/>
            </a:endParaRPr>
          </a:p>
          <a:p>
            <a:pPr marL="1200150" lvl="1" indent="-457200">
              <a:buFont typeface="Wingdings" charset="2"/>
              <a:buChar char="²"/>
            </a:pPr>
            <a:r>
              <a:rPr lang="en-US" sz="2800" dirty="0" smtClean="0">
                <a:solidFill>
                  <a:schemeClr val="tx1"/>
                </a:solidFill>
                <a:latin typeface="Helvetica Neue"/>
                <a:cs typeface="Helvetica Neue"/>
              </a:rPr>
              <a:t>What </a:t>
            </a:r>
            <a:r>
              <a:rPr lang="en-US" sz="2800" dirty="0">
                <a:solidFill>
                  <a:schemeClr val="tx1"/>
                </a:solidFill>
                <a:latin typeface="Helvetica Neue"/>
                <a:cs typeface="Helvetica Neue"/>
              </a:rPr>
              <a:t>are the main concepts</a:t>
            </a:r>
            <a:r>
              <a:rPr lang="en-US" sz="2800" dirty="0" smtClean="0">
                <a:solidFill>
                  <a:schemeClr val="tx1"/>
                </a:solidFill>
                <a:latin typeface="Helvetica Neue"/>
                <a:cs typeface="Helvetica Neue"/>
              </a:rPr>
              <a:t>?</a:t>
            </a:r>
          </a:p>
          <a:p>
            <a:pPr lvl="1" indent="0"/>
            <a:endParaRPr lang="en-US" sz="3600" dirty="0">
              <a:solidFill>
                <a:schemeClr val="tx1"/>
              </a:solidFill>
              <a:latin typeface="Helvetica Neue"/>
              <a:cs typeface="Helvetica Neue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600" b="1" dirty="0">
                <a:solidFill>
                  <a:schemeClr val="tx1"/>
                </a:solidFill>
                <a:latin typeface="Helvetica Neue"/>
                <a:cs typeface="Helvetica Neue"/>
              </a:rPr>
              <a:t>What does this application do?</a:t>
            </a:r>
            <a:r>
              <a:rPr lang="en-US" sz="3600" dirty="0">
                <a:solidFill>
                  <a:schemeClr val="tx1"/>
                </a:solidFill>
                <a:latin typeface="Helvetica Neue"/>
                <a:cs typeface="Helvetica Neue"/>
              </a:rPr>
              <a:t> </a:t>
            </a:r>
            <a:endParaRPr lang="en-US" sz="3600" dirty="0" smtClean="0">
              <a:solidFill>
                <a:schemeClr val="tx1"/>
              </a:solidFill>
              <a:latin typeface="Helvetica Neue"/>
              <a:cs typeface="Helvetica Neue"/>
            </a:endParaRPr>
          </a:p>
          <a:p>
            <a:pPr marL="1200150" lvl="1" indent="-457200">
              <a:buFont typeface="Wingdings" charset="2"/>
              <a:buChar char="²"/>
            </a:pPr>
            <a:r>
              <a:rPr lang="en-US" sz="2800" dirty="0">
                <a:solidFill>
                  <a:schemeClr val="tx1"/>
                </a:solidFill>
                <a:latin typeface="Helvetica Neue"/>
                <a:cs typeface="Helvetica Neue"/>
              </a:rPr>
              <a:t>W</a:t>
            </a:r>
            <a:r>
              <a:rPr lang="en-US" sz="2800" dirty="0" smtClean="0">
                <a:solidFill>
                  <a:schemeClr val="tx1"/>
                </a:solidFill>
                <a:latin typeface="Helvetica Neue"/>
                <a:cs typeface="Helvetica Neue"/>
              </a:rPr>
              <a:t>hat </a:t>
            </a:r>
            <a:r>
              <a:rPr lang="en-US" sz="2800" dirty="0">
                <a:solidFill>
                  <a:schemeClr val="tx1"/>
                </a:solidFill>
                <a:latin typeface="Helvetica Neue"/>
                <a:cs typeface="Helvetica Neue"/>
              </a:rPr>
              <a:t>are the main features</a:t>
            </a:r>
            <a:r>
              <a:rPr lang="en-US" sz="2800" dirty="0" smtClean="0">
                <a:solidFill>
                  <a:schemeClr val="tx1"/>
                </a:solidFill>
                <a:latin typeface="Helvetica Neue"/>
                <a:cs typeface="Helvetica Neue"/>
              </a:rPr>
              <a:t>?</a:t>
            </a:r>
            <a:endParaRPr lang="en-US" sz="2800" dirty="0">
              <a:solidFill>
                <a:schemeClr val="tx1"/>
              </a:solidFill>
              <a:latin typeface="Helvetica Neue"/>
              <a:cs typeface="Helvetica Neue"/>
            </a:endParaRPr>
          </a:p>
          <a:p>
            <a:pPr marL="457200" indent="-457200">
              <a:buFont typeface="Wingdings" charset="2"/>
              <a:buChar char="Ø"/>
            </a:pPr>
            <a:endParaRPr lang="en-US" sz="3600" dirty="0" smtClean="0">
              <a:latin typeface="Helvetica Neue"/>
              <a:cs typeface="Helvetica Neue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6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Where do I </a:t>
            </a:r>
            <a:r>
              <a:rPr lang="en-US" sz="36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change </a:t>
            </a:r>
            <a:r>
              <a:rPr lang="en-US" sz="36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it?</a:t>
            </a:r>
          </a:p>
          <a:p>
            <a:pPr marL="1200150" lvl="1" indent="-457200">
              <a:buFont typeface="Wingdings" charset="2"/>
              <a:buChar char="²"/>
            </a:pPr>
            <a:r>
              <a:rPr lang="en-US" sz="2800" dirty="0" smtClean="0">
                <a:solidFill>
                  <a:srgbClr val="000000"/>
                </a:solidFill>
                <a:latin typeface="Helvetica Neue"/>
                <a:cs typeface="Helvetica Neue"/>
              </a:rPr>
              <a:t>Where do I </a:t>
            </a:r>
            <a:r>
              <a:rPr lang="en-US" sz="2800" dirty="0" smtClean="0">
                <a:solidFill>
                  <a:srgbClr val="000000"/>
                </a:solidFill>
                <a:latin typeface="Helvetica Neue"/>
                <a:cs typeface="Helvetica Neue"/>
              </a:rPr>
              <a:t>add </a:t>
            </a:r>
            <a:r>
              <a:rPr lang="en-US" sz="2800" dirty="0" smtClean="0">
                <a:solidFill>
                  <a:srgbClr val="000000"/>
                </a:solidFill>
                <a:latin typeface="Helvetica Neue"/>
                <a:cs typeface="Helvetica Neue"/>
              </a:rPr>
              <a:t>a new </a:t>
            </a:r>
            <a:r>
              <a:rPr lang="en-US" sz="2800" dirty="0" smtClean="0">
                <a:solidFill>
                  <a:srgbClr val="000000"/>
                </a:solidFill>
                <a:latin typeface="Helvetica Neue"/>
                <a:cs typeface="Helvetica Neue"/>
              </a:rPr>
              <a:t>feature or fix a bug?</a:t>
            </a:r>
            <a:endParaRPr lang="en-US" sz="28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4536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-5630"/>
            <a:ext cx="8601075" cy="954261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Repositories (not DAOs)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87807" y="1562407"/>
            <a:ext cx="7047783" cy="28244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Model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546369" y="2298628"/>
            <a:ext cx="1258755" cy="12687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&lt;&lt;repository&gt;&gt;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Library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890185" y="2298627"/>
            <a:ext cx="1347554" cy="12618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&lt;&lt;repository&gt;&gt;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Users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87807" y="4594191"/>
            <a:ext cx="7047783" cy="101680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Infrastructure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618377" y="4674891"/>
            <a:ext cx="1203031" cy="8640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&lt;&lt;Mongo&gt;&gt;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Books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2318" y="1600612"/>
            <a:ext cx="3136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Domain Model</a:t>
            </a:r>
            <a:endParaRPr lang="en-US" sz="30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4962193" y="4674891"/>
            <a:ext cx="1267435" cy="8640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&lt;&lt;Oracle&gt;&gt;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Users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47" name="Isosceles Triangle 46"/>
          <p:cNvSpPr/>
          <p:nvPr/>
        </p:nvSpPr>
        <p:spPr bwMode="auto">
          <a:xfrm>
            <a:off x="5492434" y="3549406"/>
            <a:ext cx="261847" cy="261389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 flipH="1">
            <a:off x="5610265" y="3815897"/>
            <a:ext cx="12303" cy="89989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Isosceles Triangle 37"/>
          <p:cNvSpPr/>
          <p:nvPr/>
        </p:nvSpPr>
        <p:spPr bwMode="auto">
          <a:xfrm>
            <a:off x="7076610" y="3594771"/>
            <a:ext cx="261847" cy="261389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H="1">
            <a:off x="7194441" y="3829143"/>
            <a:ext cx="12303" cy="81808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542703" y="6259066"/>
            <a:ext cx="9145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  <a:latin typeface="Helvetica Neue"/>
                <a:cs typeface="Helvetica Neue"/>
              </a:rPr>
              <a:t>“A Repository represents all objects of a certain type as a conceptual set. It acts like a collection, except with more elaborate querying capability.”</a:t>
            </a:r>
          </a:p>
          <a:p>
            <a:pPr algn="r"/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~ Eric Evans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8868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70" y="282403"/>
            <a:ext cx="9649072" cy="720080"/>
          </a:xfrm>
        </p:spPr>
        <p:txBody>
          <a:bodyPr/>
          <a:lstStyle/>
          <a:p>
            <a:r>
              <a:rPr lang="en-US" sz="3600" dirty="0" smtClean="0">
                <a:latin typeface="Helvetica Neue"/>
                <a:cs typeface="Helvetica Neue"/>
              </a:rPr>
              <a:t>An example would be good…</a:t>
            </a:r>
            <a:endParaRPr lang="en-US" sz="3600" i="1" dirty="0">
              <a:latin typeface="Helvetica Neue"/>
              <a:cs typeface="Helvetica Neue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82662" y="1578546"/>
            <a:ext cx="9682851" cy="5800710"/>
            <a:chOff x="182662" y="1578546"/>
            <a:chExt cx="9682851" cy="580071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4352211" y="4890914"/>
              <a:ext cx="1800200" cy="8521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2000" dirty="0" smtClean="0">
                  <a:solidFill>
                    <a:srgbClr val="000000"/>
                  </a:solidFill>
                </a:rPr>
                <a:t>Order</a:t>
              </a:r>
            </a:p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2000" dirty="0" smtClean="0">
                  <a:solidFill>
                    <a:srgbClr val="000000"/>
                  </a:solidFill>
                </a:rPr>
                <a:t>History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8456667" y="5038549"/>
              <a:ext cx="1015027" cy="64445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SimSun" charset="0"/>
                </a:rPr>
                <a:t>Orders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SimSun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455470" y="3810794"/>
              <a:ext cx="2232248" cy="718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SimSun" charset="0"/>
                </a:rPr>
                <a:t>&lt;&lt;interface&gt;&gt;</a:t>
              </a:r>
            </a:p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SimSun" charset="0"/>
                </a:rPr>
                <a:t>Card Processor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SimSun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488200" y="2884365"/>
              <a:ext cx="2199517" cy="718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SimSun" charset="0"/>
                </a:rPr>
                <a:t>Payment</a:t>
              </a:r>
            </a:p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2000" dirty="0" smtClean="0">
                  <a:solidFill>
                    <a:srgbClr val="000000"/>
                  </a:solidFill>
                </a:rPr>
                <a:t>Validator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SimSun" charset="0"/>
              </a:endParaRPr>
            </a:p>
          </p:txBody>
        </p:sp>
        <p:cxnSp>
          <p:nvCxnSpPr>
            <p:cNvPr id="84" name="Straight Arrow Connector 83"/>
            <p:cNvCxnSpPr>
              <a:stCxn id="34" idx="3"/>
              <a:endCxn id="62" idx="1"/>
            </p:cNvCxnSpPr>
            <p:nvPr/>
          </p:nvCxnSpPr>
          <p:spPr bwMode="auto">
            <a:xfrm>
              <a:off x="5223222" y="3660814"/>
              <a:ext cx="2232248" cy="50914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5" name="Straight Arrow Connector 84"/>
            <p:cNvCxnSpPr>
              <a:stCxn id="34" idx="3"/>
              <a:endCxn id="65" idx="1"/>
            </p:cNvCxnSpPr>
            <p:nvPr/>
          </p:nvCxnSpPr>
          <p:spPr bwMode="auto">
            <a:xfrm flipV="1">
              <a:off x="5223222" y="3243526"/>
              <a:ext cx="2264978" cy="41728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8" name="Straight Arrow Connector 87"/>
            <p:cNvCxnSpPr>
              <a:stCxn id="56" idx="3"/>
              <a:endCxn id="57" idx="1"/>
            </p:cNvCxnSpPr>
            <p:nvPr/>
          </p:nvCxnSpPr>
          <p:spPr bwMode="auto">
            <a:xfrm>
              <a:off x="6152411" y="5316998"/>
              <a:ext cx="2304256" cy="4377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Straight Arrow Connector 32"/>
            <p:cNvCxnSpPr>
              <a:stCxn id="3" idx="3"/>
              <a:endCxn id="34" idx="1"/>
            </p:cNvCxnSpPr>
            <p:nvPr/>
          </p:nvCxnSpPr>
          <p:spPr bwMode="auto">
            <a:xfrm>
              <a:off x="1766838" y="3630774"/>
              <a:ext cx="1656184" cy="3004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" name="Rectangle 2"/>
            <p:cNvSpPr/>
            <p:nvPr/>
          </p:nvSpPr>
          <p:spPr bwMode="auto">
            <a:xfrm>
              <a:off x="182662" y="3234730"/>
              <a:ext cx="1584176" cy="79208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ＭＳ Ｐゴシック" charset="0"/>
                  <a:cs typeface="SimSun" charset="0"/>
                </a:rPr>
                <a:t>Make Payment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  <a:cs typeface="SimSun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423022" y="1578546"/>
              <a:ext cx="1800200" cy="8521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2000" dirty="0" smtClean="0">
                  <a:solidFill>
                    <a:srgbClr val="000000"/>
                  </a:solidFill>
                </a:rPr>
                <a:t>User Account</a:t>
              </a:r>
              <a:endParaRPr lang="en-US" sz="2000" dirty="0" smtClean="0">
                <a:solidFill>
                  <a:srgbClr val="000000"/>
                </a:solidFill>
              </a:endParaRPr>
            </a:p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Checker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841835" y="1578546"/>
              <a:ext cx="1269819" cy="8640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SimSun" charset="0"/>
                </a:rPr>
                <a:t>Users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SimSun" charset="0"/>
              </a:endParaRPr>
            </a:p>
          </p:txBody>
        </p:sp>
        <p:cxnSp>
          <p:nvCxnSpPr>
            <p:cNvPr id="25" name="Straight Arrow Connector 24"/>
            <p:cNvCxnSpPr>
              <a:stCxn id="3" idx="3"/>
              <a:endCxn id="23" idx="1"/>
            </p:cNvCxnSpPr>
            <p:nvPr/>
          </p:nvCxnSpPr>
          <p:spPr bwMode="auto">
            <a:xfrm flipV="1">
              <a:off x="1766838" y="2004630"/>
              <a:ext cx="1656184" cy="16261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/>
            <p:cNvCxnSpPr>
              <a:stCxn id="23" idx="3"/>
              <a:endCxn id="24" idx="1"/>
            </p:cNvCxnSpPr>
            <p:nvPr/>
          </p:nvCxnSpPr>
          <p:spPr bwMode="auto">
            <a:xfrm>
              <a:off x="5223222" y="2004630"/>
              <a:ext cx="2618613" cy="596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1161180" y="1938586"/>
              <a:ext cx="1685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valid account?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423022" y="3234730"/>
              <a:ext cx="1800200" cy="8521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2000" dirty="0" smtClean="0">
                  <a:solidFill>
                    <a:srgbClr val="000000"/>
                  </a:solidFill>
                </a:rPr>
                <a:t>Payment Gateway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cxnSp>
          <p:nvCxnSpPr>
            <p:cNvPr id="45" name="Straight Arrow Connector 44"/>
            <p:cNvCxnSpPr>
              <a:stCxn id="34" idx="2"/>
              <a:endCxn id="56" idx="0"/>
            </p:cNvCxnSpPr>
            <p:nvPr/>
          </p:nvCxnSpPr>
          <p:spPr bwMode="auto">
            <a:xfrm>
              <a:off x="4323122" y="4086898"/>
              <a:ext cx="929189" cy="80401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" name="TextBox 35"/>
            <p:cNvSpPr txBox="1"/>
            <p:nvPr/>
          </p:nvSpPr>
          <p:spPr>
            <a:xfrm>
              <a:off x="2414910" y="3594770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pay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8567" y="2258556"/>
              <a:ext cx="21643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has prime account?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564118" y="3986748"/>
              <a:ext cx="1459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process card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6129" y="2978636"/>
              <a:ext cx="10092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validate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599034" y="4890914"/>
              <a:ext cx="1288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store order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542702" y="6979146"/>
              <a:ext cx="9322811" cy="400110"/>
              <a:chOff x="542702" y="6979146"/>
              <a:chExt cx="9322811" cy="400110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542702" y="7040701"/>
                <a:ext cx="288032" cy="288032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0734" y="6979146"/>
                <a:ext cx="9289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Action</a:t>
                </a:r>
                <a:endParaRPr lang="en-US" sz="200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>
                <a:off x="1982862" y="7040701"/>
                <a:ext cx="288032" cy="2880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2315855" y="6979146"/>
                <a:ext cx="19897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Domain Service</a:t>
                </a:r>
                <a:endParaRPr lang="en-US" sz="200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>
                <a:off x="4503142" y="7040701"/>
                <a:ext cx="288032" cy="2880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791174" y="6979146"/>
                <a:ext cx="16853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Infra. Service</a:t>
                </a:r>
                <a:endParaRPr lang="en-US" sz="200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>
                <a:off x="6663382" y="7040701"/>
                <a:ext cx="288032" cy="2880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6951414" y="6979146"/>
                <a:ext cx="14285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Repository</a:t>
                </a:r>
                <a:endParaRPr lang="en-US" sz="200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8717835" y="7040701"/>
                <a:ext cx="288032" cy="2880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039646" y="6979146"/>
                <a:ext cx="8258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Class</a:t>
                </a:r>
                <a:endParaRPr lang="en-US" sz="2000" dirty="0">
                  <a:solidFill>
                    <a:srgbClr val="000000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 bwMode="auto">
            <a:xfrm>
              <a:off x="3450397" y="6044801"/>
              <a:ext cx="1844833" cy="718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SimSun" charset="0"/>
                </a:rPr>
                <a:t>&lt;&lt;interface&gt;&gt;</a:t>
              </a:r>
            </a:p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SimSun" charset="0"/>
                </a:rPr>
                <a:t>Email Sender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SimSun" charset="0"/>
              </a:endParaRPr>
            </a:p>
          </p:txBody>
        </p:sp>
        <p:cxnSp>
          <p:nvCxnSpPr>
            <p:cNvPr id="83" name="Straight Arrow Connector 82"/>
            <p:cNvCxnSpPr>
              <a:stCxn id="3" idx="3"/>
              <a:endCxn id="82" idx="1"/>
            </p:cNvCxnSpPr>
            <p:nvPr/>
          </p:nvCxnSpPr>
          <p:spPr bwMode="auto">
            <a:xfrm>
              <a:off x="1766838" y="3630774"/>
              <a:ext cx="1683559" cy="277318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" name="TextBox 94"/>
            <p:cNvSpPr txBox="1"/>
            <p:nvPr/>
          </p:nvSpPr>
          <p:spPr>
            <a:xfrm>
              <a:off x="631740" y="5322962"/>
              <a:ext cx="2143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email confirmation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543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66378"/>
            <a:ext cx="8601075" cy="720080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Class responsibility</a:t>
            </a:r>
            <a:endParaRPr lang="en-US" i="1" dirty="0">
              <a:latin typeface="Helvetica Neue"/>
              <a:cs typeface="Helvetica Neue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099507" y="2421682"/>
            <a:ext cx="739339" cy="669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2880758" y="2357347"/>
            <a:ext cx="943724" cy="79230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3000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146137" y="1794570"/>
            <a:ext cx="0" cy="1872208"/>
          </a:xfrm>
          <a:prstGeom prst="line">
            <a:avLst/>
          </a:prstGeom>
          <a:solidFill>
            <a:srgbClr val="00B8FF"/>
          </a:solidFill>
          <a:ln w="762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4784555" y="2357347"/>
            <a:ext cx="943724" cy="704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519366" y="2442642"/>
            <a:ext cx="734007" cy="5282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784555" y="3320171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11" name="Straight Arrow Connector 10"/>
          <p:cNvCxnSpPr>
            <a:stCxn id="50" idx="3"/>
            <a:endCxn id="51" idx="1"/>
          </p:cNvCxnSpPr>
          <p:nvPr/>
        </p:nvCxnSpPr>
        <p:spPr bwMode="auto">
          <a:xfrm flipV="1">
            <a:off x="1838846" y="2753500"/>
            <a:ext cx="1041912" cy="26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Arrow Connector 70"/>
          <p:cNvCxnSpPr>
            <a:stCxn id="51" idx="3"/>
            <a:endCxn id="54" idx="1"/>
          </p:cNvCxnSpPr>
          <p:nvPr/>
        </p:nvCxnSpPr>
        <p:spPr bwMode="auto">
          <a:xfrm flipV="1">
            <a:off x="3824482" y="2709483"/>
            <a:ext cx="960073" cy="4401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51" idx="3"/>
            <a:endCxn id="67" idx="1"/>
          </p:cNvCxnSpPr>
          <p:nvPr/>
        </p:nvCxnSpPr>
        <p:spPr bwMode="auto">
          <a:xfrm>
            <a:off x="3824482" y="2753500"/>
            <a:ext cx="960073" cy="81198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>
            <a:stCxn id="54" idx="3"/>
            <a:endCxn id="58" idx="1"/>
          </p:cNvCxnSpPr>
          <p:nvPr/>
        </p:nvCxnSpPr>
        <p:spPr bwMode="auto">
          <a:xfrm flipV="1">
            <a:off x="5728279" y="2706744"/>
            <a:ext cx="791087" cy="273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Can 30"/>
          <p:cNvSpPr/>
          <p:nvPr/>
        </p:nvSpPr>
        <p:spPr bwMode="auto">
          <a:xfrm>
            <a:off x="8751614" y="2298626"/>
            <a:ext cx="792088" cy="86409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944582" y="1702923"/>
            <a:ext cx="245913" cy="196385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33" name="Straight Arrow Connector 32"/>
          <p:cNvCxnSpPr>
            <a:stCxn id="58" idx="3"/>
            <a:endCxn id="31" idx="2"/>
          </p:cNvCxnSpPr>
          <p:nvPr/>
        </p:nvCxnSpPr>
        <p:spPr bwMode="auto">
          <a:xfrm>
            <a:off x="7253373" y="2706744"/>
            <a:ext cx="1498241" cy="2393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182662" y="1578546"/>
            <a:ext cx="92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Input</a:t>
            </a:r>
            <a:endParaRPr lang="en-US" sz="20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79606" y="157854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Output</a:t>
            </a:r>
            <a:endParaRPr lang="en-US" sz="20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55270" y="4151089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End of code branch</a:t>
            </a:r>
            <a:endParaRPr lang="en-US" sz="14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5367238" y="3935065"/>
            <a:ext cx="504056" cy="21602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6981295" y="1146498"/>
            <a:ext cx="2260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Produces the output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End of flow</a:t>
            </a:r>
            <a:endParaRPr lang="en-US" sz="14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7023422" y="1722562"/>
            <a:ext cx="288032" cy="50405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254670" y="3882802"/>
            <a:ext cx="234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First to handle input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Start of the flow</a:t>
            </a:r>
            <a:endParaRPr lang="en-US" sz="14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1406798" y="3234730"/>
            <a:ext cx="0" cy="5760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ight Arrow 16"/>
          <p:cNvSpPr/>
          <p:nvPr/>
        </p:nvSpPr>
        <p:spPr bwMode="auto">
          <a:xfrm>
            <a:off x="398686" y="4598921"/>
            <a:ext cx="9217024" cy="648072"/>
          </a:xfrm>
          <a:prstGeom prst="rightArrow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Execution Flow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078" y="5538986"/>
            <a:ext cx="950505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8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Closer to the input: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 Control flow, higher </a:t>
            </a:r>
            <a:r>
              <a:rPr lang="en-US" sz="1800" dirty="0">
                <a:solidFill>
                  <a:srgbClr val="000000"/>
                </a:solidFill>
                <a:latin typeface="Helvetica Neue"/>
                <a:cs typeface="Helvetica Neue"/>
              </a:rPr>
              <a:t>level 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abstraction, detailed work is delegated (e.g. </a:t>
            </a:r>
            <a:r>
              <a:rPr lang="en-US" sz="1800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ProcessTrade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 (</a:t>
            </a:r>
            <a:r>
              <a:rPr lang="en-US" sz="1800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), </a:t>
            </a:r>
            <a:r>
              <a:rPr lang="en-US" sz="1800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MakePayment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 (</a:t>
            </a:r>
            <a:r>
              <a:rPr lang="en-US" sz="1800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)) — More </a:t>
            </a:r>
            <a:r>
              <a:rPr lang="en-US" sz="18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suitable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 for </a:t>
            </a:r>
            <a:r>
              <a:rPr lang="en-US" sz="18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Outside-In TDD </a:t>
            </a:r>
            <a:r>
              <a:rPr lang="en-US" sz="1800" dirty="0">
                <a:solidFill>
                  <a:srgbClr val="000000"/>
                </a:solidFill>
                <a:latin typeface="Helvetica Neue"/>
                <a:cs typeface="Helvetica Neue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Helvetica Neue"/>
                <a:cs typeface="Helvetica Neue"/>
              </a:rPr>
              <a:t>mockist</a:t>
            </a:r>
            <a:r>
              <a:rPr lang="en-US" sz="1800" dirty="0">
                <a:solidFill>
                  <a:srgbClr val="000000"/>
                </a:solidFill>
                <a:latin typeface="Helvetica Neue"/>
                <a:cs typeface="Helvetica Neue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.</a:t>
            </a:r>
          </a:p>
          <a:p>
            <a:pPr marL="342900" indent="-342900">
              <a:buFont typeface="Wingdings" charset="2"/>
              <a:buChar char="Ø"/>
            </a:pPr>
            <a:endParaRPr lang="en-US" sz="1800" dirty="0" smtClean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18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Closer to the output / end of branch: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 Specific and detailed </a:t>
            </a:r>
            <a:r>
              <a:rPr lang="en-US" sz="1800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behaviour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, no delegation, lower level abstraction (e.g. Parse XML (Parser), Create User (Repository))</a:t>
            </a:r>
            <a:endParaRPr lang="en-US" sz="18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38847" y="858466"/>
            <a:ext cx="180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Domain Model entry point</a:t>
            </a:r>
            <a:endParaRPr lang="en-US" sz="14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2846958" y="1434530"/>
            <a:ext cx="216024" cy="64807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4503143" y="1002482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Domain Concept entry point</a:t>
            </a:r>
            <a:endParaRPr lang="en-US" sz="14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5151214" y="1578546"/>
            <a:ext cx="72008" cy="5760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Elbow Connector 3"/>
          <p:cNvCxnSpPr>
            <a:endCxn id="50" idx="1"/>
          </p:cNvCxnSpPr>
          <p:nvPr/>
        </p:nvCxnSpPr>
        <p:spPr bwMode="auto">
          <a:xfrm rot="16200000" flipH="1">
            <a:off x="484306" y="2140997"/>
            <a:ext cx="673596" cy="556805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112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70" y="282402"/>
            <a:ext cx="9649072" cy="720080"/>
          </a:xfrm>
        </p:spPr>
        <p:txBody>
          <a:bodyPr/>
          <a:lstStyle/>
          <a:p>
            <a:r>
              <a:rPr lang="en-US" sz="4000" dirty="0" smtClean="0">
                <a:latin typeface="Helvetica Neue"/>
                <a:cs typeface="Helvetica Neue"/>
              </a:rPr>
              <a:t>Domain Model collaborations guideline</a:t>
            </a:r>
            <a:endParaRPr lang="en-US" sz="4000" i="1" dirty="0">
              <a:latin typeface="Helvetica Neue"/>
              <a:cs typeface="Helvetica Neue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118766" y="2912733"/>
            <a:ext cx="883355" cy="6649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C1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941619" y="1637267"/>
            <a:ext cx="943724" cy="79230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rPr>
              <a:t>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008832" y="4002531"/>
            <a:ext cx="943724" cy="79230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rPr>
              <a:t> 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3062982" y="1218506"/>
            <a:ext cx="0" cy="5616624"/>
          </a:xfrm>
          <a:prstGeom prst="line">
            <a:avLst/>
          </a:prstGeom>
          <a:solidFill>
            <a:srgbClr val="00B8FF"/>
          </a:solidFill>
          <a:ln w="762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5845416" y="1637267"/>
            <a:ext cx="943724" cy="704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863674" y="4850854"/>
            <a:ext cx="943724" cy="704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DS 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845416" y="3610244"/>
            <a:ext cx="943724" cy="704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 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840741" y="4946915"/>
            <a:ext cx="838865" cy="532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 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840741" y="1704846"/>
            <a:ext cx="734007" cy="5282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785123" y="3529478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796717" y="4180264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7815510" y="2658666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7817552" y="5624427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11" name="Straight Arrow Connector 10"/>
          <p:cNvCxnSpPr>
            <a:stCxn id="50" idx="3"/>
            <a:endCxn id="51" idx="1"/>
          </p:cNvCxnSpPr>
          <p:nvPr/>
        </p:nvCxnSpPr>
        <p:spPr bwMode="auto">
          <a:xfrm flipV="1">
            <a:off x="2002121" y="2033420"/>
            <a:ext cx="1939498" cy="121179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50" idx="3"/>
            <a:endCxn id="52" idx="1"/>
          </p:cNvCxnSpPr>
          <p:nvPr/>
        </p:nvCxnSpPr>
        <p:spPr bwMode="auto">
          <a:xfrm>
            <a:off x="2002121" y="3245211"/>
            <a:ext cx="2006711" cy="115347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Arrow Connector 70"/>
          <p:cNvCxnSpPr>
            <a:stCxn id="51" idx="3"/>
            <a:endCxn id="54" idx="1"/>
          </p:cNvCxnSpPr>
          <p:nvPr/>
        </p:nvCxnSpPr>
        <p:spPr bwMode="auto">
          <a:xfrm flipV="1">
            <a:off x="4885343" y="1989403"/>
            <a:ext cx="960073" cy="4401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28" idx="3"/>
            <a:endCxn id="67" idx="1"/>
          </p:cNvCxnSpPr>
          <p:nvPr/>
        </p:nvCxnSpPr>
        <p:spPr bwMode="auto">
          <a:xfrm flipV="1">
            <a:off x="6815018" y="2903978"/>
            <a:ext cx="1000492" cy="3481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>
            <a:stCxn id="54" idx="3"/>
            <a:endCxn id="58" idx="1"/>
          </p:cNvCxnSpPr>
          <p:nvPr/>
        </p:nvCxnSpPr>
        <p:spPr bwMode="auto">
          <a:xfrm flipV="1">
            <a:off x="6789140" y="1968948"/>
            <a:ext cx="1051601" cy="2045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/>
          <p:cNvCxnSpPr>
            <a:stCxn id="52" idx="3"/>
            <a:endCxn id="56" idx="1"/>
          </p:cNvCxnSpPr>
          <p:nvPr/>
        </p:nvCxnSpPr>
        <p:spPr bwMode="auto">
          <a:xfrm flipV="1">
            <a:off x="4952556" y="3962380"/>
            <a:ext cx="892860" cy="43630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1" name="Straight Arrow Connector 80"/>
          <p:cNvCxnSpPr>
            <a:stCxn id="56" idx="2"/>
            <a:endCxn id="55" idx="0"/>
          </p:cNvCxnSpPr>
          <p:nvPr/>
        </p:nvCxnSpPr>
        <p:spPr bwMode="auto">
          <a:xfrm>
            <a:off x="6317278" y="4314515"/>
            <a:ext cx="18258" cy="53633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56" idx="3"/>
            <a:endCxn id="62" idx="1"/>
          </p:cNvCxnSpPr>
          <p:nvPr/>
        </p:nvCxnSpPr>
        <p:spPr bwMode="auto">
          <a:xfrm flipV="1">
            <a:off x="6789140" y="3774790"/>
            <a:ext cx="995983" cy="18759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Arrow Connector 84"/>
          <p:cNvCxnSpPr>
            <a:stCxn id="56" idx="3"/>
            <a:endCxn id="65" idx="1"/>
          </p:cNvCxnSpPr>
          <p:nvPr/>
        </p:nvCxnSpPr>
        <p:spPr bwMode="auto">
          <a:xfrm>
            <a:off x="6789140" y="3962380"/>
            <a:ext cx="1007577" cy="4631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Arrow Connector 87"/>
          <p:cNvCxnSpPr>
            <a:stCxn id="55" idx="3"/>
            <a:endCxn id="57" idx="1"/>
          </p:cNvCxnSpPr>
          <p:nvPr/>
        </p:nvCxnSpPr>
        <p:spPr bwMode="auto">
          <a:xfrm>
            <a:off x="6807398" y="5202990"/>
            <a:ext cx="1033343" cy="1022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1" name="Straight Arrow Connector 90"/>
          <p:cNvCxnSpPr>
            <a:stCxn id="55" idx="3"/>
            <a:endCxn id="68" idx="1"/>
          </p:cNvCxnSpPr>
          <p:nvPr/>
        </p:nvCxnSpPr>
        <p:spPr bwMode="auto">
          <a:xfrm>
            <a:off x="6807398" y="5202990"/>
            <a:ext cx="1010154" cy="66674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4" name="TextBox 93"/>
          <p:cNvSpPr txBox="1"/>
          <p:nvPr/>
        </p:nvSpPr>
        <p:spPr>
          <a:xfrm>
            <a:off x="326678" y="6979146"/>
            <a:ext cx="950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C = Controller, </a:t>
            </a:r>
            <a:r>
              <a:rPr lang="en-US" sz="2000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 = Action, DS = Domain Service, R = Repository, cl = class 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871294" y="2586658"/>
            <a:ext cx="943724" cy="704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 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33" name="Straight Arrow Connector 32"/>
          <p:cNvCxnSpPr>
            <a:stCxn id="51" idx="3"/>
            <a:endCxn id="28" idx="1"/>
          </p:cNvCxnSpPr>
          <p:nvPr/>
        </p:nvCxnSpPr>
        <p:spPr bwMode="auto">
          <a:xfrm>
            <a:off x="4885343" y="2033420"/>
            <a:ext cx="985951" cy="90537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endCxn id="52" idx="0"/>
          </p:cNvCxnSpPr>
          <p:nvPr/>
        </p:nvCxnSpPr>
        <p:spPr bwMode="auto">
          <a:xfrm>
            <a:off x="4435929" y="2429573"/>
            <a:ext cx="44765" cy="157295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4287118" y="291708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 Neue"/>
                <a:cs typeface="Helvetica Neue"/>
              </a:rPr>
              <a:t>X</a:t>
            </a:r>
            <a:endParaRPr lang="en-US" b="1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4071094" y="5971034"/>
            <a:ext cx="943724" cy="79230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rPr>
              <a:t> 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871294" y="6115050"/>
            <a:ext cx="838865" cy="532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43" name="Straight Arrow Connector 42"/>
          <p:cNvCxnSpPr>
            <a:stCxn id="41" idx="3"/>
            <a:endCxn id="42" idx="1"/>
          </p:cNvCxnSpPr>
          <p:nvPr/>
        </p:nvCxnSpPr>
        <p:spPr bwMode="auto">
          <a:xfrm>
            <a:off x="5014818" y="6367187"/>
            <a:ext cx="856476" cy="1416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TextBox 45"/>
          <p:cNvSpPr txBox="1"/>
          <p:nvPr/>
        </p:nvSpPr>
        <p:spPr>
          <a:xfrm>
            <a:off x="5223222" y="6115050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 Neue"/>
                <a:cs typeface="Helvetica Neue"/>
              </a:rPr>
              <a:t>X</a:t>
            </a:r>
            <a:endParaRPr lang="en-US" b="1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190774" y="6035339"/>
            <a:ext cx="883355" cy="6124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C2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19" name="Straight Arrow Connector 18"/>
          <p:cNvCxnSpPr>
            <a:stCxn id="47" idx="3"/>
            <a:endCxn id="41" idx="1"/>
          </p:cNvCxnSpPr>
          <p:nvPr/>
        </p:nvCxnSpPr>
        <p:spPr bwMode="auto">
          <a:xfrm>
            <a:off x="2074129" y="6341554"/>
            <a:ext cx="1996965" cy="2563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TextBox 58"/>
          <p:cNvSpPr txBox="1"/>
          <p:nvPr/>
        </p:nvSpPr>
        <p:spPr>
          <a:xfrm>
            <a:off x="6879406" y="6259066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Except for read model</a:t>
            </a:r>
            <a:endParaRPr lang="en-US" sz="14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cxnSp>
        <p:nvCxnSpPr>
          <p:cNvPr id="60" name="Straight Arrow Connector 59"/>
          <p:cNvCxnSpPr>
            <a:stCxn id="28" idx="3"/>
          </p:cNvCxnSpPr>
          <p:nvPr/>
        </p:nvCxnSpPr>
        <p:spPr bwMode="auto">
          <a:xfrm flipV="1">
            <a:off x="6815018" y="2082602"/>
            <a:ext cx="928484" cy="85619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7167438" y="2226618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 Neue"/>
                <a:cs typeface="Helvetica Neue"/>
              </a:rPr>
              <a:t>X</a:t>
            </a:r>
            <a:endParaRPr lang="en-US" b="1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159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0"/>
            <a:ext cx="8601075" cy="954261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Command &amp; Query Actions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82662" y="3018706"/>
            <a:ext cx="1872208" cy="1800200"/>
            <a:chOff x="182662" y="2586658"/>
            <a:chExt cx="1872208" cy="180020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182662" y="2586658"/>
              <a:ext cx="1872208" cy="1800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160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&lt;&lt; web app &gt;&gt;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190774" y="3090714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190774" y="3666778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9" name="Card 18"/>
            <p:cNvSpPr/>
            <p:nvPr/>
          </p:nvSpPr>
          <p:spPr bwMode="auto">
            <a:xfrm>
              <a:off x="398686" y="3162722"/>
              <a:ext cx="432048" cy="648072"/>
            </a:xfrm>
            <a:prstGeom prst="flowChartPunchedCar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49" name="Card 48"/>
            <p:cNvSpPr/>
            <p:nvPr/>
          </p:nvSpPr>
          <p:spPr bwMode="auto">
            <a:xfrm>
              <a:off x="551086" y="3315122"/>
              <a:ext cx="432048" cy="648072"/>
            </a:xfrm>
            <a:prstGeom prst="flowChartPunchedCar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2558927" y="1218506"/>
            <a:ext cx="4896543" cy="21602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Model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303343" y="2672193"/>
            <a:ext cx="720080" cy="5625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391593" y="2340286"/>
            <a:ext cx="759621" cy="7504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33" name="Elbow Connector 32"/>
          <p:cNvCxnSpPr>
            <a:stCxn id="36" idx="3"/>
            <a:endCxn id="26" idx="1"/>
          </p:cNvCxnSpPr>
          <p:nvPr/>
        </p:nvCxnSpPr>
        <p:spPr bwMode="auto">
          <a:xfrm flipV="1">
            <a:off x="3478067" y="2715500"/>
            <a:ext cx="913526" cy="5242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2702942" y="1218506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&lt;&lt;Write Model&gt;&gt;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65" name="Elbow Connector 64"/>
          <p:cNvCxnSpPr>
            <a:stCxn id="26" idx="3"/>
            <a:endCxn id="23" idx="1"/>
          </p:cNvCxnSpPr>
          <p:nvPr/>
        </p:nvCxnSpPr>
        <p:spPr bwMode="auto">
          <a:xfrm>
            <a:off x="5151214" y="2715500"/>
            <a:ext cx="1152129" cy="237962"/>
          </a:xfrm>
          <a:prstGeom prst="bentConnector3">
            <a:avLst>
              <a:gd name="adj1" fmla="val 5604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Rectangle 35"/>
          <p:cNvSpPr/>
          <p:nvPr/>
        </p:nvSpPr>
        <p:spPr bwMode="auto">
          <a:xfrm>
            <a:off x="2558926" y="2298626"/>
            <a:ext cx="919141" cy="84423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47358" y="2010594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15" name="Elbow Connector 14"/>
          <p:cNvCxnSpPr>
            <a:stCxn id="26" idx="3"/>
            <a:endCxn id="12" idx="1"/>
          </p:cNvCxnSpPr>
          <p:nvPr/>
        </p:nvCxnSpPr>
        <p:spPr bwMode="auto">
          <a:xfrm flipV="1">
            <a:off x="5151214" y="2226618"/>
            <a:ext cx="1296144" cy="488882"/>
          </a:xfrm>
          <a:prstGeom prst="bentConnector3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Rectangle 50"/>
          <p:cNvSpPr/>
          <p:nvPr/>
        </p:nvSpPr>
        <p:spPr bwMode="auto">
          <a:xfrm>
            <a:off x="2558927" y="4674890"/>
            <a:ext cx="4896543" cy="18722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Model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702942" y="5971034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&lt;&lt;Read Model&gt;&gt;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55" name="Elbow Connector 54"/>
          <p:cNvCxnSpPr>
            <a:stCxn id="60" idx="3"/>
            <a:endCxn id="32" idx="1"/>
          </p:cNvCxnSpPr>
          <p:nvPr/>
        </p:nvCxnSpPr>
        <p:spPr bwMode="auto">
          <a:xfrm>
            <a:off x="3478067" y="5241022"/>
            <a:ext cx="982525" cy="3386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" name="Rectangle 59"/>
          <p:cNvSpPr/>
          <p:nvPr/>
        </p:nvSpPr>
        <p:spPr bwMode="auto">
          <a:xfrm>
            <a:off x="2558926" y="4818906"/>
            <a:ext cx="919141" cy="84423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460592" y="4949830"/>
            <a:ext cx="589156" cy="5891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3" name="Can 62"/>
          <p:cNvSpPr/>
          <p:nvPr/>
        </p:nvSpPr>
        <p:spPr bwMode="auto">
          <a:xfrm>
            <a:off x="8751614" y="2442642"/>
            <a:ext cx="792088" cy="86409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DB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4" name="Can 63"/>
          <p:cNvSpPr/>
          <p:nvPr/>
        </p:nvSpPr>
        <p:spPr bwMode="auto">
          <a:xfrm>
            <a:off x="8751614" y="4818906"/>
            <a:ext cx="792088" cy="86409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DB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887518" y="1218506"/>
            <a:ext cx="360040" cy="21602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7887518" y="4674890"/>
            <a:ext cx="360040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39" name="Straight Arrow Connector 38"/>
          <p:cNvCxnSpPr>
            <a:stCxn id="23" idx="3"/>
          </p:cNvCxnSpPr>
          <p:nvPr/>
        </p:nvCxnSpPr>
        <p:spPr bwMode="auto">
          <a:xfrm flipV="1">
            <a:off x="7023423" y="2946698"/>
            <a:ext cx="864095" cy="67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>
            <a:stCxn id="32" idx="3"/>
          </p:cNvCxnSpPr>
          <p:nvPr/>
        </p:nvCxnSpPr>
        <p:spPr bwMode="auto">
          <a:xfrm>
            <a:off x="5049748" y="5244408"/>
            <a:ext cx="2837770" cy="654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3" name="Straight Arrow Connector 142"/>
          <p:cNvCxnSpPr>
            <a:stCxn id="13" idx="3"/>
            <a:endCxn id="36" idx="1"/>
          </p:cNvCxnSpPr>
          <p:nvPr/>
        </p:nvCxnSpPr>
        <p:spPr bwMode="auto">
          <a:xfrm flipV="1">
            <a:off x="1694830" y="2720742"/>
            <a:ext cx="864096" cy="101804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43" idx="3"/>
            <a:endCxn id="60" idx="1"/>
          </p:cNvCxnSpPr>
          <p:nvPr/>
        </p:nvCxnSpPr>
        <p:spPr bwMode="auto">
          <a:xfrm>
            <a:off x="1694830" y="4314850"/>
            <a:ext cx="864096" cy="92617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Can 75"/>
          <p:cNvSpPr/>
          <p:nvPr/>
        </p:nvSpPr>
        <p:spPr bwMode="auto">
          <a:xfrm rot="16200000">
            <a:off x="6109513" y="3517339"/>
            <a:ext cx="351655" cy="1054963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Queue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74" name="Curved Connector 73"/>
          <p:cNvCxnSpPr>
            <a:stCxn id="35" idx="2"/>
            <a:endCxn id="76" idx="4"/>
          </p:cNvCxnSpPr>
          <p:nvPr/>
        </p:nvCxnSpPr>
        <p:spPr bwMode="auto">
          <a:xfrm rot="5400000">
            <a:off x="6931317" y="2732771"/>
            <a:ext cx="490247" cy="1782197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Curved Connector 83"/>
          <p:cNvCxnSpPr>
            <a:stCxn id="76" idx="2"/>
            <a:endCxn id="66" idx="0"/>
          </p:cNvCxnSpPr>
          <p:nvPr/>
        </p:nvCxnSpPr>
        <p:spPr bwMode="auto">
          <a:xfrm rot="16200000" flipH="1">
            <a:off x="6949318" y="3556670"/>
            <a:ext cx="454242" cy="1782197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7" name="TextBox 86"/>
          <p:cNvSpPr txBox="1"/>
          <p:nvPr/>
        </p:nvSpPr>
        <p:spPr>
          <a:xfrm>
            <a:off x="7047867" y="3863057"/>
            <a:ext cx="179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Helvetica Neue"/>
                <a:cs typeface="Helvetica Neue"/>
              </a:rPr>
              <a:t>&lt;&lt;domain events&gt;&gt;</a:t>
            </a:r>
            <a:endParaRPr lang="en-US" sz="14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33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70" y="210395"/>
            <a:ext cx="9721080" cy="1008112"/>
          </a:xfrm>
        </p:spPr>
        <p:txBody>
          <a:bodyPr/>
          <a:lstStyle/>
          <a:p>
            <a:r>
              <a:rPr lang="en-US" sz="4000" dirty="0" smtClean="0">
                <a:latin typeface="Helvetica Neue"/>
                <a:cs typeface="Helvetica Neue"/>
              </a:rPr>
              <a:t>So, how does the app structure look like?</a:t>
            </a:r>
            <a:endParaRPr lang="en-US" sz="4000" dirty="0">
              <a:latin typeface="Helvetica Neue"/>
              <a:cs typeface="Helvetica Neue"/>
            </a:endParaRPr>
          </a:p>
        </p:txBody>
      </p:sp>
      <p:pic>
        <p:nvPicPr>
          <p:cNvPr id="5" name="Picture 4" descr="package_structure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6" y="3117280"/>
            <a:ext cx="3735684" cy="198965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20105681">
            <a:off x="2986976" y="2691257"/>
            <a:ext cx="2986702" cy="434985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 rot="215715">
            <a:off x="3060868" y="4323759"/>
            <a:ext cx="2594402" cy="434985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pic>
        <p:nvPicPr>
          <p:cNvPr id="3" name="Picture 2" descr="package_structure_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02" y="1564632"/>
            <a:ext cx="3528392" cy="58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210394"/>
            <a:ext cx="8601075" cy="844657"/>
          </a:xfrm>
        </p:spPr>
        <p:txBody>
          <a:bodyPr/>
          <a:lstStyle/>
          <a:p>
            <a:r>
              <a:rPr lang="en-US" b="1" dirty="0" smtClean="0">
                <a:latin typeface="Helvetica Neue"/>
                <a:cs typeface="Helvetica Neue"/>
              </a:rPr>
              <a:t>Web</a:t>
            </a:r>
            <a:r>
              <a:rPr lang="en-US" dirty="0" smtClean="0">
                <a:latin typeface="Helvetica Neue"/>
                <a:cs typeface="Helvetica Neue"/>
              </a:rPr>
              <a:t> project responsibility</a:t>
            </a:r>
            <a:endParaRPr lang="en-US" dirty="0">
              <a:latin typeface="Helvetica Neue"/>
              <a:cs typeface="Helvetica Neue"/>
            </a:endParaRPr>
          </a:p>
        </p:txBody>
      </p:sp>
      <p:pic>
        <p:nvPicPr>
          <p:cNvPr id="3" name="Picture 2" descr="web_package_structure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0" y="1722562"/>
            <a:ext cx="4128653" cy="525658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9" idx="1"/>
          </p:cNvCxnSpPr>
          <p:nvPr/>
        </p:nvCxnSpPr>
        <p:spPr bwMode="auto">
          <a:xfrm flipV="1">
            <a:off x="4647158" y="2386603"/>
            <a:ext cx="1373259" cy="70411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6020417" y="2186548"/>
            <a:ext cx="3423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Control flow (invoke actions)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5007198" y="3234730"/>
            <a:ext cx="1008112" cy="28803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087318" y="2946698"/>
            <a:ext cx="375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JSON / XML parsers or converters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071094" y="4026818"/>
            <a:ext cx="1944216" cy="14401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087318" y="3914740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View Models, validators, </a:t>
            </a:r>
            <a:r>
              <a:rPr lang="en-US" sz="2000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etc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3567038" y="4746898"/>
            <a:ext cx="2376264" cy="18408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015310" y="4674890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Static files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74750" y="1722562"/>
            <a:ext cx="1728192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2990974" y="1506538"/>
            <a:ext cx="1656184" cy="43204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4719166" y="1290514"/>
            <a:ext cx="5538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Delivery Mechanism: Defines the user journey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316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re_structure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0" y="1938586"/>
            <a:ext cx="5028414" cy="4536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678" y="210394"/>
            <a:ext cx="9505056" cy="1236663"/>
          </a:xfrm>
        </p:spPr>
        <p:txBody>
          <a:bodyPr/>
          <a:lstStyle/>
          <a:p>
            <a:r>
              <a:rPr lang="en-US" b="1" dirty="0" smtClean="0">
                <a:latin typeface="Helvetica Neue"/>
                <a:cs typeface="Helvetica Neue"/>
              </a:rPr>
              <a:t>Core</a:t>
            </a:r>
            <a:r>
              <a:rPr lang="en-US" dirty="0" smtClean="0">
                <a:latin typeface="Helvetica Neue"/>
                <a:cs typeface="Helvetica Neue"/>
              </a:rPr>
              <a:t> responsibility </a:t>
            </a:r>
            <a:r>
              <a:rPr lang="en-US" i="1" dirty="0" smtClean="0">
                <a:latin typeface="Helvetica Neue"/>
                <a:cs typeface="Helvetica Neue"/>
              </a:rPr>
              <a:t>(simple project)</a:t>
            </a:r>
            <a:endParaRPr lang="en-US" i="1" dirty="0">
              <a:latin typeface="Helvetica Neue"/>
              <a:cs typeface="Helvetica Neue"/>
            </a:endParaRPr>
          </a:p>
        </p:txBody>
      </p:sp>
      <p:sp>
        <p:nvSpPr>
          <p:cNvPr id="8" name="Right Brace 7"/>
          <p:cNvSpPr/>
          <p:nvPr/>
        </p:nvSpPr>
        <p:spPr bwMode="auto">
          <a:xfrm rot="20700000">
            <a:off x="4475360" y="3688104"/>
            <a:ext cx="288032" cy="936104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 bwMode="auto">
          <a:xfrm flipV="1">
            <a:off x="4758485" y="3594770"/>
            <a:ext cx="1616865" cy="52411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375350" y="3338676"/>
            <a:ext cx="3624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Tells what the system is about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24" name="Right Brace 23"/>
          <p:cNvSpPr/>
          <p:nvPr/>
        </p:nvSpPr>
        <p:spPr bwMode="auto">
          <a:xfrm rot="20700000">
            <a:off x="5919218" y="4833403"/>
            <a:ext cx="296879" cy="126968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 bwMode="auto">
          <a:xfrm flipV="1">
            <a:off x="6211039" y="5250955"/>
            <a:ext cx="524351" cy="17887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6735390" y="4962922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Tells what the system does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102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re_structure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74" y="1074490"/>
            <a:ext cx="4762355" cy="619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678" y="138386"/>
            <a:ext cx="9505056" cy="647928"/>
          </a:xfrm>
        </p:spPr>
        <p:txBody>
          <a:bodyPr/>
          <a:lstStyle/>
          <a:p>
            <a:r>
              <a:rPr lang="en-US" b="1" dirty="0" smtClean="0">
                <a:latin typeface="Helvetica Neue"/>
                <a:cs typeface="Helvetica Neue"/>
              </a:rPr>
              <a:t>Core</a:t>
            </a:r>
            <a:r>
              <a:rPr lang="en-US" dirty="0" smtClean="0">
                <a:latin typeface="Helvetica Neue"/>
                <a:cs typeface="Helvetica Neue"/>
              </a:rPr>
              <a:t> responsibility </a:t>
            </a:r>
            <a:r>
              <a:rPr lang="en-US" i="1" dirty="0" smtClean="0">
                <a:latin typeface="Helvetica Neue"/>
                <a:cs typeface="Helvetica Neue"/>
              </a:rPr>
              <a:t>(bigger project)</a:t>
            </a:r>
            <a:endParaRPr lang="en-US" i="1" dirty="0">
              <a:latin typeface="Helvetica Neue"/>
              <a:cs typeface="Helvetica Neue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4215110" y="4242842"/>
            <a:ext cx="2736304" cy="28803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7023422" y="3986748"/>
            <a:ext cx="1700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Epic / Theme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4322315" y="5250954"/>
            <a:ext cx="2736304" cy="28803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7130627" y="4994860"/>
            <a:ext cx="1700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Epic / Theme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4719166" y="6547098"/>
            <a:ext cx="2384648" cy="21602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7175822" y="6291004"/>
            <a:ext cx="1700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Epic / Theme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5" name="Right Brace 14"/>
          <p:cNvSpPr/>
          <p:nvPr/>
        </p:nvSpPr>
        <p:spPr bwMode="auto">
          <a:xfrm rot="20700000">
            <a:off x="4431134" y="2896016"/>
            <a:ext cx="288032" cy="936104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21" name="Straight Arrow Connector 20"/>
          <p:cNvCxnSpPr>
            <a:stCxn id="15" idx="1"/>
          </p:cNvCxnSpPr>
          <p:nvPr/>
        </p:nvCxnSpPr>
        <p:spPr bwMode="auto">
          <a:xfrm flipV="1">
            <a:off x="4714259" y="3040032"/>
            <a:ext cx="1157035" cy="28676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5943302" y="2762612"/>
            <a:ext cx="312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Related domain concepts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9807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re_structure_model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0" y="1201951"/>
            <a:ext cx="3874070" cy="5993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138386"/>
            <a:ext cx="8601075" cy="647928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What is inside model packages?</a:t>
            </a:r>
            <a:endParaRPr lang="en-US" i="1" dirty="0">
              <a:latin typeface="Helvetica Neue"/>
              <a:cs typeface="Helvetica Neue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927078" y="3229968"/>
            <a:ext cx="1656184" cy="3600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583262" y="2973874"/>
            <a:ext cx="273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Aggregate root (entity)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4719166" y="3734024"/>
            <a:ext cx="1440160" cy="14401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231334" y="3477930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Repository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V="1">
            <a:off x="4079478" y="2653904"/>
            <a:ext cx="1359768" cy="5760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5583262" y="2437880"/>
            <a:ext cx="3685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Entity (part of Book aggregate)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4575150" y="4166072"/>
            <a:ext cx="1802069" cy="7200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6395769" y="3909978"/>
            <a:ext cx="198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Domain Service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287118" y="4890914"/>
            <a:ext cx="1152128" cy="6724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583262" y="4814144"/>
            <a:ext cx="448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Value Object (part of Book aggregate)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4916311" y="4494174"/>
            <a:ext cx="1459039" cy="10394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430348" y="4414034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Part of aggregate </a:t>
            </a:r>
            <a:r>
              <a:rPr lang="en-US" sz="2000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behaviour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3855070" y="6403082"/>
            <a:ext cx="1368152" cy="13925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5223222" y="6286242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Repository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3927078" y="5678240"/>
            <a:ext cx="108012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5079206" y="5422146"/>
            <a:ext cx="4421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Value Object (part of User aggregate)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51214" y="5854194"/>
            <a:ext cx="273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Aggregate root (entity)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>
            <a:off x="4143102" y="6763122"/>
            <a:ext cx="1368152" cy="21126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5583262" y="6758360"/>
            <a:ext cx="198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Domain Service</a:t>
            </a: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3855070" y="6043042"/>
            <a:ext cx="1152128" cy="6724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469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bl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45" y="5286414"/>
            <a:ext cx="2918967" cy="2335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798" y="2082602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Badly structured packages/</a:t>
            </a:r>
            <a:r>
              <a:rPr lang="en-US" dirty="0" smtClean="0">
                <a:solidFill>
                  <a:schemeClr val="tx1"/>
                </a:solidFill>
                <a:latin typeface="Helvetica Neue"/>
                <a:cs typeface="Helvetica Neue"/>
              </a:rPr>
              <a:t>namespaces</a:t>
            </a:r>
          </a:p>
          <a:p>
            <a:pPr marL="457200" indent="-457200">
              <a:buFont typeface="Wingdings" charset="2"/>
              <a:buChar char="Ø"/>
            </a:pPr>
            <a:endParaRPr lang="en-US" dirty="0" smtClean="0">
              <a:latin typeface="Helvetica Neue"/>
              <a:cs typeface="Helvetica Neue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Architectural and design concepts mixed with domain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457200" indent="-457200">
              <a:buFont typeface="Wingdings" charset="2"/>
              <a:buChar char="Ø"/>
            </a:pPr>
            <a:endParaRPr lang="en-US" dirty="0">
              <a:latin typeface="Helvetica Neue"/>
              <a:cs typeface="Helvetica Neue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Classes and methods are too low level</a:t>
            </a:r>
          </a:p>
          <a:p>
            <a:pPr marL="457200" indent="-457200">
              <a:buFont typeface="Wingdings" charset="2"/>
              <a:buChar char="Ø"/>
            </a:pPr>
            <a:endParaRPr lang="en-US" dirty="0" smtClean="0">
              <a:solidFill>
                <a:schemeClr val="tx1"/>
              </a:solidFill>
              <a:latin typeface="Helvetica Neue"/>
              <a:cs typeface="Helvetica Neue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Helvetica Neue"/>
                <a:cs typeface="Helvetica Neue"/>
              </a:rPr>
              <a:t>Acceptance tests either absent or badly written</a:t>
            </a:r>
            <a:endParaRPr lang="en-US" dirty="0" smtClean="0">
              <a:solidFill>
                <a:schemeClr val="tx1"/>
              </a:solidFill>
              <a:latin typeface="Helvetica Neue"/>
              <a:cs typeface="Helvetica Neue"/>
            </a:endParaRPr>
          </a:p>
          <a:p>
            <a:endParaRPr lang="en-US" dirty="0" smtClean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 descr="what-problem-are-you-trying-to-sol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77217" cy="20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7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re_infra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1" y="1434530"/>
            <a:ext cx="4333955" cy="597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282402"/>
            <a:ext cx="8601075" cy="948631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What is inside infrastructure?</a:t>
            </a:r>
            <a:endParaRPr lang="en-US" i="1" dirty="0">
              <a:latin typeface="Helvetica Neue"/>
              <a:cs typeface="Helvetica Neue"/>
            </a:endParaRPr>
          </a:p>
        </p:txBody>
      </p:sp>
      <p:sp>
        <p:nvSpPr>
          <p:cNvPr id="5" name="Right Brace 4"/>
          <p:cNvSpPr/>
          <p:nvPr/>
        </p:nvSpPr>
        <p:spPr bwMode="auto">
          <a:xfrm>
            <a:off x="4503142" y="6367078"/>
            <a:ext cx="288032" cy="7200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29" name="Straight Arrow Connector 28"/>
          <p:cNvCxnSpPr>
            <a:stCxn id="5" idx="1"/>
          </p:cNvCxnSpPr>
          <p:nvPr/>
        </p:nvCxnSpPr>
        <p:spPr bwMode="auto">
          <a:xfrm flipV="1">
            <a:off x="4791174" y="6403084"/>
            <a:ext cx="1008112" cy="32403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TextBox 32"/>
          <p:cNvSpPr txBox="1"/>
          <p:nvPr/>
        </p:nvSpPr>
        <p:spPr>
          <a:xfrm>
            <a:off x="5871293" y="5911220"/>
            <a:ext cx="417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Interfaces defined by the domain.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Dependency Inversion Principle (DIP)</a:t>
            </a:r>
            <a:endParaRPr lang="en-US" sz="18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4" name="Right Brace 33"/>
          <p:cNvSpPr/>
          <p:nvPr/>
        </p:nvSpPr>
        <p:spPr bwMode="auto">
          <a:xfrm>
            <a:off x="4287118" y="4386858"/>
            <a:ext cx="288032" cy="7200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35" name="Straight Arrow Connector 34"/>
          <p:cNvCxnSpPr>
            <a:stCxn id="34" idx="1"/>
          </p:cNvCxnSpPr>
          <p:nvPr/>
        </p:nvCxnSpPr>
        <p:spPr bwMode="auto">
          <a:xfrm flipV="1">
            <a:off x="4575150" y="4386858"/>
            <a:ext cx="1008112" cy="3600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5583262" y="4130764"/>
            <a:ext cx="439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CreditCardProcessor</a:t>
            </a:r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 implementations</a:t>
            </a:r>
          </a:p>
        </p:txBody>
      </p:sp>
      <p:sp>
        <p:nvSpPr>
          <p:cNvPr id="39" name="Right Brace 38"/>
          <p:cNvSpPr/>
          <p:nvPr/>
        </p:nvSpPr>
        <p:spPr bwMode="auto">
          <a:xfrm>
            <a:off x="4647157" y="3058776"/>
            <a:ext cx="288032" cy="7200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 bwMode="auto">
          <a:xfrm flipV="1">
            <a:off x="4935189" y="3058776"/>
            <a:ext cx="1008112" cy="3600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5943301" y="2802682"/>
            <a:ext cx="324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Helvetica Neue"/>
                <a:cs typeface="Helvetica Neue"/>
              </a:rPr>
              <a:t>Repository implementations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488976" y="1398526"/>
            <a:ext cx="2213966" cy="3960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417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72" y="130817"/>
            <a:ext cx="9461183" cy="1159697"/>
          </a:xfrm>
        </p:spPr>
        <p:txBody>
          <a:bodyPr/>
          <a:lstStyle/>
          <a:p>
            <a:r>
              <a:rPr lang="en-US" b="1" dirty="0" smtClean="0">
                <a:latin typeface="Helvetica Neue"/>
                <a:cs typeface="Helvetica Neue"/>
              </a:rPr>
              <a:t>Interaction-Driven Design – IDD</a:t>
            </a:r>
            <a:r>
              <a:rPr lang="en-US" dirty="0" smtClean="0">
                <a:latin typeface="Helvetica Neue"/>
                <a:cs typeface="Helvetica Neue"/>
              </a:rPr>
              <a:t/>
            </a:r>
            <a:br>
              <a:rPr lang="en-US" dirty="0" smtClean="0">
                <a:latin typeface="Helvetica Neue"/>
                <a:cs typeface="Helvetica Neue"/>
              </a:rPr>
            </a:br>
            <a:r>
              <a:rPr lang="en-US" sz="2800" dirty="0" smtClean="0">
                <a:latin typeface="Helvetica Neue"/>
                <a:cs typeface="Helvetica Neue"/>
              </a:rPr>
              <a:t>(Outside-In design)</a:t>
            </a:r>
            <a:endParaRPr lang="en-US" sz="2800" i="1" dirty="0">
              <a:latin typeface="Helvetica Neue"/>
              <a:cs typeface="Helvetica Neue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099507" y="2421682"/>
            <a:ext cx="739339" cy="669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2880758" y="2357347"/>
            <a:ext cx="943724" cy="79230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3000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146137" y="1794570"/>
            <a:ext cx="0" cy="1872208"/>
          </a:xfrm>
          <a:prstGeom prst="line">
            <a:avLst/>
          </a:prstGeom>
          <a:solidFill>
            <a:srgbClr val="00B8FF"/>
          </a:solidFill>
          <a:ln w="762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4784555" y="2357347"/>
            <a:ext cx="943724" cy="704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519366" y="2442642"/>
            <a:ext cx="734007" cy="5282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784555" y="3320171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11" name="Straight Arrow Connector 10"/>
          <p:cNvCxnSpPr>
            <a:stCxn id="50" idx="3"/>
            <a:endCxn id="51" idx="1"/>
          </p:cNvCxnSpPr>
          <p:nvPr/>
        </p:nvCxnSpPr>
        <p:spPr bwMode="auto">
          <a:xfrm flipV="1">
            <a:off x="1838846" y="2753500"/>
            <a:ext cx="1041912" cy="26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Arrow Connector 70"/>
          <p:cNvCxnSpPr>
            <a:stCxn id="51" idx="3"/>
            <a:endCxn id="54" idx="1"/>
          </p:cNvCxnSpPr>
          <p:nvPr/>
        </p:nvCxnSpPr>
        <p:spPr bwMode="auto">
          <a:xfrm flipV="1">
            <a:off x="3824482" y="2709483"/>
            <a:ext cx="960073" cy="4401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51" idx="3"/>
            <a:endCxn id="67" idx="1"/>
          </p:cNvCxnSpPr>
          <p:nvPr/>
        </p:nvCxnSpPr>
        <p:spPr bwMode="auto">
          <a:xfrm>
            <a:off x="3824482" y="2753500"/>
            <a:ext cx="960073" cy="811983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>
            <a:stCxn id="54" idx="3"/>
            <a:endCxn id="58" idx="1"/>
          </p:cNvCxnSpPr>
          <p:nvPr/>
        </p:nvCxnSpPr>
        <p:spPr bwMode="auto">
          <a:xfrm flipV="1">
            <a:off x="5728279" y="2706744"/>
            <a:ext cx="791087" cy="273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Can 30"/>
          <p:cNvSpPr/>
          <p:nvPr/>
        </p:nvSpPr>
        <p:spPr bwMode="auto">
          <a:xfrm>
            <a:off x="8751614" y="2298626"/>
            <a:ext cx="792088" cy="86409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944582" y="1702923"/>
            <a:ext cx="245913" cy="196385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33" name="Straight Arrow Connector 32"/>
          <p:cNvCxnSpPr>
            <a:stCxn id="58" idx="3"/>
            <a:endCxn id="31" idx="2"/>
          </p:cNvCxnSpPr>
          <p:nvPr/>
        </p:nvCxnSpPr>
        <p:spPr bwMode="auto">
          <a:xfrm>
            <a:off x="7253373" y="2706744"/>
            <a:ext cx="1498241" cy="2393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182662" y="1578546"/>
            <a:ext cx="92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Input</a:t>
            </a:r>
            <a:endParaRPr lang="en-US" sz="20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79606" y="157854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Output</a:t>
            </a:r>
            <a:endParaRPr lang="en-US" sz="20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470694" y="4026818"/>
            <a:ext cx="9145016" cy="648072"/>
          </a:xfrm>
          <a:prstGeom prst="rightArrow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Execution Flow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9078" y="5747459"/>
            <a:ext cx="9505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Starting from the action, model the expected </a:t>
            </a:r>
            <a:r>
              <a:rPr lang="en-US" sz="2000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behaviour</a:t>
            </a:r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 (outside-in)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Entities (data structures) will emerge in order to satisfy the </a:t>
            </a:r>
            <a:r>
              <a:rPr lang="en-US" sz="2000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behaviour</a:t>
            </a:r>
            <a:endParaRPr lang="en-US" sz="2000" dirty="0" smtClean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Focus is on the </a:t>
            </a:r>
            <a:r>
              <a:rPr lang="en-US" sz="2000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behaviour</a:t>
            </a:r>
            <a:r>
              <a:rPr lang="en-US" sz="2000" dirty="0" smtClean="0">
                <a:solidFill>
                  <a:srgbClr val="000000"/>
                </a:solidFill>
                <a:latin typeface="Helvetica Neue"/>
                <a:cs typeface="Helvetica Neue"/>
              </a:rPr>
              <a:t> of the system and not on how data is stored/related</a:t>
            </a:r>
          </a:p>
        </p:txBody>
      </p:sp>
      <p:cxnSp>
        <p:nvCxnSpPr>
          <p:cNvPr id="4" name="Elbow Connector 3"/>
          <p:cNvCxnSpPr>
            <a:endCxn id="50" idx="1"/>
          </p:cNvCxnSpPr>
          <p:nvPr/>
        </p:nvCxnSpPr>
        <p:spPr bwMode="auto">
          <a:xfrm rot="16200000" flipH="1">
            <a:off x="484306" y="2140997"/>
            <a:ext cx="673596" cy="556805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ight Arrow 33"/>
          <p:cNvSpPr/>
          <p:nvPr/>
        </p:nvSpPr>
        <p:spPr bwMode="auto">
          <a:xfrm>
            <a:off x="470694" y="4746898"/>
            <a:ext cx="9145016" cy="648072"/>
          </a:xfrm>
          <a:prstGeom prst="rightArrow">
            <a:avLst/>
          </a:prstGeom>
          <a:gradFill flip="none" rotWithShape="1">
            <a:gsLst>
              <a:gs pos="100000">
                <a:schemeClr val="accent3">
                  <a:lumMod val="50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Design Flow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1095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rot="5400000">
            <a:off x="7148894" y="1757247"/>
            <a:ext cx="293598" cy="17425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>
            <a:off x="5144744" y="4208207"/>
            <a:ext cx="2826425" cy="19673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6620217" y="4208207"/>
            <a:ext cx="2826425" cy="1967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rot="5400000">
            <a:off x="6325122" y="4208207"/>
            <a:ext cx="2826425" cy="196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>
            <a:off x="6030027" y="4208207"/>
            <a:ext cx="2826425" cy="1967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>
            <a:off x="5734932" y="4208207"/>
            <a:ext cx="2826425" cy="1967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5439837" y="4208207"/>
            <a:ext cx="2826425" cy="1967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1" name="Can 10"/>
          <p:cNvSpPr/>
          <p:nvPr/>
        </p:nvSpPr>
        <p:spPr bwMode="auto">
          <a:xfrm>
            <a:off x="6879407" y="6331074"/>
            <a:ext cx="828160" cy="972176"/>
          </a:xfrm>
          <a:prstGeom prst="ca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SimSun" charset="0"/>
              </a:rPr>
              <a:t>DB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pic>
        <p:nvPicPr>
          <p:cNvPr id="13" name="Picture 12" descr="728839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269" y="219524"/>
            <a:ext cx="1026372" cy="864096"/>
          </a:xfrm>
          <a:prstGeom prst="rect">
            <a:avLst/>
          </a:prstGeom>
        </p:spPr>
      </p:pic>
      <p:sp>
        <p:nvSpPr>
          <p:cNvPr id="16" name="Folded Corner 15"/>
          <p:cNvSpPr/>
          <p:nvPr/>
        </p:nvSpPr>
        <p:spPr bwMode="auto">
          <a:xfrm>
            <a:off x="8863979" y="2160561"/>
            <a:ext cx="696333" cy="714129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  <a:cs typeface="SimSun" charset="0"/>
              </a:rPr>
              <a:t>HTML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7" name="Folded Corner 16"/>
          <p:cNvSpPr/>
          <p:nvPr/>
        </p:nvSpPr>
        <p:spPr bwMode="auto">
          <a:xfrm>
            <a:off x="9188311" y="2520601"/>
            <a:ext cx="621530" cy="714129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  <a:cs typeface="SimSun" charset="0"/>
              </a:rPr>
              <a:t>JSON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21" name="Elbow Connector 20"/>
          <p:cNvCxnSpPr/>
          <p:nvPr/>
        </p:nvCxnSpPr>
        <p:spPr bwMode="auto">
          <a:xfrm rot="5400000">
            <a:off x="6725441" y="1711519"/>
            <a:ext cx="1100019" cy="216024"/>
          </a:xfrm>
          <a:prstGeom prst="bentConnector3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rot="16200000">
            <a:off x="8535590" y="2415427"/>
            <a:ext cx="0" cy="43204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ight Brace 25"/>
          <p:cNvSpPr/>
          <p:nvPr/>
        </p:nvSpPr>
        <p:spPr bwMode="auto">
          <a:xfrm rot="5400000">
            <a:off x="7144496" y="5057599"/>
            <a:ext cx="261909" cy="1800200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6678" y="4792771"/>
            <a:ext cx="388843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Helvetica Neue"/>
                <a:cs typeface="Helvetica Neue"/>
              </a:rPr>
              <a:t>1 Horizontal </a:t>
            </a:r>
            <a:endParaRPr lang="en-US" sz="3600" dirty="0" smtClean="0">
              <a:solidFill>
                <a:srgbClr val="000000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3600" dirty="0" smtClean="0">
                <a:solidFill>
                  <a:srgbClr val="000000"/>
                </a:solidFill>
                <a:latin typeface="Helvetica Neue"/>
                <a:cs typeface="Helvetica Neue"/>
              </a:rPr>
              <a:t>+ </a:t>
            </a:r>
          </a:p>
          <a:p>
            <a:pPr algn="ctr"/>
            <a:r>
              <a:rPr lang="en-US" sz="3600" dirty="0" smtClean="0">
                <a:solidFill>
                  <a:srgbClr val="000000"/>
                </a:solidFill>
                <a:latin typeface="Helvetica Neue"/>
                <a:cs typeface="Helvetica Neue"/>
              </a:rPr>
              <a:t>‘</a:t>
            </a:r>
            <a:r>
              <a:rPr lang="en-US" sz="3600" dirty="0">
                <a:solidFill>
                  <a:srgbClr val="000000"/>
                </a:solidFill>
                <a:latin typeface="Helvetica Neue"/>
                <a:cs typeface="Helvetica Neue"/>
              </a:rPr>
              <a:t>N’ Vertical slices</a:t>
            </a:r>
          </a:p>
        </p:txBody>
      </p:sp>
      <p:pic>
        <p:nvPicPr>
          <p:cNvPr id="3" name="Picture 2" descr="waking_skelet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74" y="971204"/>
            <a:ext cx="1872208" cy="36775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8806" y="354410"/>
            <a:ext cx="1395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Helvetica Neue"/>
                <a:cs typeface="Helvetica Neue"/>
              </a:rPr>
              <a:t>Feature</a:t>
            </a:r>
            <a:endParaRPr lang="en-US" sz="28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2378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563571" y="1977001"/>
            <a:ext cx="366911" cy="7390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077968" y="2617672"/>
            <a:ext cx="3532194" cy="834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077968" y="1991927"/>
            <a:ext cx="3532194" cy="834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77968" y="2117076"/>
            <a:ext cx="3532194" cy="83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077968" y="2242225"/>
            <a:ext cx="3532194" cy="8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77968" y="2367374"/>
            <a:ext cx="3532194" cy="834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77968" y="2492523"/>
            <a:ext cx="3532194" cy="8343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1" name="Can 10"/>
          <p:cNvSpPr/>
          <p:nvPr/>
        </p:nvSpPr>
        <p:spPr bwMode="auto">
          <a:xfrm>
            <a:off x="8751614" y="3234730"/>
            <a:ext cx="792088" cy="1080120"/>
          </a:xfrm>
          <a:prstGeom prst="ca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SimSun" charset="0"/>
              </a:rPr>
              <a:t>DB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pic>
        <p:nvPicPr>
          <p:cNvPr id="13" name="Picture 12" descr="728839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2" y="3378746"/>
            <a:ext cx="1410927" cy="864096"/>
          </a:xfrm>
          <a:prstGeom prst="rect">
            <a:avLst/>
          </a:prstGeom>
        </p:spPr>
      </p:pic>
      <p:sp>
        <p:nvSpPr>
          <p:cNvPr id="26" name="Right Brace 25"/>
          <p:cNvSpPr/>
          <p:nvPr/>
        </p:nvSpPr>
        <p:spPr bwMode="auto">
          <a:xfrm>
            <a:off x="7959526" y="1866578"/>
            <a:ext cx="360040" cy="3960440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567038" y="3018706"/>
            <a:ext cx="366911" cy="7390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081435" y="3659377"/>
            <a:ext cx="3532194" cy="834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081435" y="3033632"/>
            <a:ext cx="3532194" cy="834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081435" y="3158781"/>
            <a:ext cx="3532194" cy="83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081435" y="3283930"/>
            <a:ext cx="3532194" cy="8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081435" y="3409079"/>
            <a:ext cx="3532194" cy="834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081435" y="3534228"/>
            <a:ext cx="3532194" cy="8343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567038" y="3935860"/>
            <a:ext cx="366911" cy="7390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081435" y="4576531"/>
            <a:ext cx="3532194" cy="834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081435" y="3950786"/>
            <a:ext cx="3532194" cy="834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081435" y="4075935"/>
            <a:ext cx="3532194" cy="83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081435" y="4201084"/>
            <a:ext cx="3532194" cy="8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081435" y="4326233"/>
            <a:ext cx="3532194" cy="834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081435" y="4451382"/>
            <a:ext cx="3532194" cy="8343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3567038" y="4890914"/>
            <a:ext cx="366911" cy="7390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081435" y="5531585"/>
            <a:ext cx="3532194" cy="834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4081435" y="4905840"/>
            <a:ext cx="3532194" cy="834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081435" y="5030989"/>
            <a:ext cx="3532194" cy="834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4081435" y="5156138"/>
            <a:ext cx="3532194" cy="8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081435" y="5281287"/>
            <a:ext cx="3532194" cy="834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081435" y="5406436"/>
            <a:ext cx="3532194" cy="8343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flipV="1">
            <a:off x="1694830" y="2370634"/>
            <a:ext cx="1728192" cy="100811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 flipV="1">
            <a:off x="1766838" y="3378746"/>
            <a:ext cx="1656184" cy="28803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1766838" y="3954810"/>
            <a:ext cx="1656184" cy="3600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766838" y="4242842"/>
            <a:ext cx="1656184" cy="100811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 rot="19782789">
            <a:off x="2126878" y="2874690"/>
            <a:ext cx="93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Helvetica Neue"/>
                <a:cs typeface="Helvetica Neue"/>
              </a:rPr>
              <a:t>Feature 4</a:t>
            </a:r>
            <a:endParaRPr lang="en-US" sz="14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62" name="TextBox 61"/>
          <p:cNvSpPr txBox="1"/>
          <p:nvPr/>
        </p:nvSpPr>
        <p:spPr>
          <a:xfrm rot="21100044">
            <a:off x="2270894" y="3517213"/>
            <a:ext cx="93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Helvetica Neue"/>
                <a:cs typeface="Helvetica Neue"/>
              </a:rPr>
              <a:t>Feature 3</a:t>
            </a:r>
            <a:endParaRPr lang="en-US" sz="14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63" name="TextBox 62"/>
          <p:cNvSpPr txBox="1"/>
          <p:nvPr/>
        </p:nvSpPr>
        <p:spPr>
          <a:xfrm rot="743902">
            <a:off x="2198886" y="4183086"/>
            <a:ext cx="93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Helvetica Neue"/>
                <a:cs typeface="Helvetica Neue"/>
              </a:rPr>
              <a:t>Feature 2</a:t>
            </a:r>
            <a:endParaRPr lang="en-US" sz="14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64" name="TextBox 63"/>
          <p:cNvSpPr txBox="1"/>
          <p:nvPr/>
        </p:nvSpPr>
        <p:spPr>
          <a:xfrm rot="1865703">
            <a:off x="2111405" y="4751396"/>
            <a:ext cx="93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Helvetica Neue"/>
                <a:cs typeface="Helvetica Neue"/>
              </a:rPr>
              <a:t>Feature 1</a:t>
            </a:r>
            <a:endParaRPr lang="en-US" sz="1400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574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4670" y="210394"/>
            <a:ext cx="9649072" cy="1046287"/>
          </a:xfrm>
        </p:spPr>
        <p:txBody>
          <a:bodyPr/>
          <a:lstStyle/>
          <a:p>
            <a:r>
              <a:rPr lang="en-US" sz="3600" dirty="0" smtClean="0">
                <a:latin typeface="Helvetica Neue"/>
                <a:cs typeface="Helvetica Neue"/>
              </a:rPr>
              <a:t>Defining testing strategies and boundaries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82862" y="2226618"/>
            <a:ext cx="27363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Unit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Acceptance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Journey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Black box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Component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Functional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Alpha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Beta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Conformance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…</a:t>
            </a:r>
          </a:p>
          <a:p>
            <a:pPr marL="342900" indent="-342900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06798" y="1722562"/>
            <a:ext cx="2226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Types of tests</a:t>
            </a:r>
            <a:endParaRPr lang="en-US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39246" y="2010594"/>
            <a:ext cx="178182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400" b="1" dirty="0" smtClean="0">
                <a:solidFill>
                  <a:srgbClr val="FF0000"/>
                </a:solidFill>
                <a:latin typeface="Helvetica Neue"/>
                <a:cs typeface="Helvetica Neue"/>
              </a:rPr>
              <a:t>?</a:t>
            </a:r>
            <a:endParaRPr lang="en-US" sz="22400" b="1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3605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8726" y="210394"/>
            <a:ext cx="8601075" cy="649662"/>
          </a:xfrm>
        </p:spPr>
        <p:txBody>
          <a:bodyPr/>
          <a:lstStyle/>
          <a:p>
            <a:r>
              <a:rPr lang="en-US" sz="3600" dirty="0" smtClean="0">
                <a:latin typeface="Helvetica Neue"/>
                <a:cs typeface="Helvetica Neue"/>
              </a:rPr>
              <a:t>Testing strategies: User Journey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47358" y="2082602"/>
            <a:ext cx="1944216" cy="37444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Model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51414" y="3064072"/>
            <a:ext cx="949101" cy="79682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rPr>
              <a:t>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1414" y="229862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DM</a:t>
            </a:r>
            <a:endParaRPr lang="en-US" sz="36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65549" y="4404602"/>
            <a:ext cx="949101" cy="79682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rPr>
              <a:t> 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126878" y="3090714"/>
            <a:ext cx="1872208" cy="1800200"/>
            <a:chOff x="1190774" y="2514650"/>
            <a:chExt cx="1872208" cy="180020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190774" y="2514650"/>
              <a:ext cx="1872208" cy="1800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sz="1800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&lt;&lt; web app &gt;&gt;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2198886" y="3090714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198886" y="3666778"/>
              <a:ext cx="504056" cy="43204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37" name="Card 36"/>
            <p:cNvSpPr/>
            <p:nvPr/>
          </p:nvSpPr>
          <p:spPr bwMode="auto">
            <a:xfrm>
              <a:off x="1406798" y="3162722"/>
              <a:ext cx="432048" cy="648072"/>
            </a:xfrm>
            <a:prstGeom prst="flowChartPunchedCar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38" name="Card 37"/>
            <p:cNvSpPr/>
            <p:nvPr/>
          </p:nvSpPr>
          <p:spPr bwMode="auto">
            <a:xfrm>
              <a:off x="1559198" y="3315122"/>
              <a:ext cx="432048" cy="648072"/>
            </a:xfrm>
            <a:prstGeom prst="flowChartPunchedCard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</p:grpSp>
      <p:sp>
        <p:nvSpPr>
          <p:cNvPr id="43" name="Rectangle 42"/>
          <p:cNvSpPr/>
          <p:nvPr/>
        </p:nvSpPr>
        <p:spPr bwMode="auto">
          <a:xfrm>
            <a:off x="4863182" y="3162722"/>
            <a:ext cx="949100" cy="7968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SimSun" charset="0"/>
              </a:rPr>
              <a:t>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863182" y="4314850"/>
            <a:ext cx="949100" cy="7968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rPr>
              <a:t> 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36" name="Straight Arrow Connector 35"/>
          <p:cNvCxnSpPr>
            <a:stCxn id="34" idx="3"/>
            <a:endCxn id="44" idx="1"/>
          </p:cNvCxnSpPr>
          <p:nvPr/>
        </p:nvCxnSpPr>
        <p:spPr bwMode="auto">
          <a:xfrm>
            <a:off x="3639046" y="4458866"/>
            <a:ext cx="1224136" cy="25439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33" idx="3"/>
            <a:endCxn id="43" idx="1"/>
          </p:cNvCxnSpPr>
          <p:nvPr/>
        </p:nvCxnSpPr>
        <p:spPr bwMode="auto">
          <a:xfrm flipV="1">
            <a:off x="3639046" y="3561132"/>
            <a:ext cx="1224136" cy="32167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Rectangle 46"/>
          <p:cNvSpPr/>
          <p:nvPr/>
        </p:nvSpPr>
        <p:spPr bwMode="auto">
          <a:xfrm>
            <a:off x="1838846" y="2586658"/>
            <a:ext cx="4392488" cy="295232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 flipV="1">
            <a:off x="2054870" y="5610994"/>
            <a:ext cx="288032" cy="72008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182662" y="107449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Tests the journey a user will have to do something useful in the system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8686" y="640308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Application is tested as a black box normally using a BDD framework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07198" y="6259066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Actions are faked. We just want to know if the application presents the user with the correct journey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 flipH="1" flipV="1">
            <a:off x="5367238" y="5250954"/>
            <a:ext cx="576064" cy="100811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2630934" y="1866578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Designed according to User Stories and Features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flipH="1">
            <a:off x="3351014" y="2442642"/>
            <a:ext cx="288032" cy="5760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4863182" y="3173755"/>
            <a:ext cx="844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Helvetica Neue"/>
                <a:cs typeface="Helvetica Neue"/>
              </a:rPr>
              <a:t>&lt;&lt;fake&gt;&gt;</a:t>
            </a:r>
            <a:endParaRPr lang="en-US" sz="12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25579" y="4325883"/>
            <a:ext cx="796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&lt;&lt;fake&gt;&gt;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7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 bwMode="auto">
          <a:xfrm>
            <a:off x="3423022" y="1997713"/>
            <a:ext cx="6480720" cy="36852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423022" y="5875431"/>
            <a:ext cx="6480720" cy="9596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Infrastructure</a:t>
            </a:r>
            <a:endParaRPr kumimoji="0" lang="en-US" sz="2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8339432" y="6248436"/>
            <a:ext cx="893892" cy="4426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Impl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8813943" y="5423683"/>
            <a:ext cx="21330" cy="83538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2662" y="408706"/>
            <a:ext cx="9793088" cy="649662"/>
          </a:xfrm>
        </p:spPr>
        <p:txBody>
          <a:bodyPr/>
          <a:lstStyle/>
          <a:p>
            <a:r>
              <a:rPr lang="en-US" sz="3200" dirty="0" smtClean="0">
                <a:latin typeface="Helvetica Neue"/>
                <a:cs typeface="Helvetica Neue"/>
              </a:rPr>
              <a:t>Testing strategies: </a:t>
            </a:r>
            <a:r>
              <a:rPr lang="en-US" sz="3200" dirty="0">
                <a:latin typeface="Helvetica Neue"/>
                <a:cs typeface="Helvetica Neue"/>
              </a:rPr>
              <a:t>Acceptance (</a:t>
            </a:r>
            <a:r>
              <a:rPr lang="en-US" sz="3200" dirty="0" smtClean="0">
                <a:latin typeface="Helvetica Neue"/>
                <a:cs typeface="Helvetica Neue"/>
              </a:rPr>
              <a:t>Action / </a:t>
            </a:r>
            <a:r>
              <a:rPr lang="en-US" sz="3200" dirty="0" err="1" smtClean="0">
                <a:latin typeface="Helvetica Neue"/>
                <a:cs typeface="Helvetica Neue"/>
              </a:rPr>
              <a:t>Behavioural</a:t>
            </a:r>
            <a:r>
              <a:rPr lang="en-US" sz="3200" dirty="0" smtClean="0">
                <a:latin typeface="Helvetica Neue"/>
                <a:cs typeface="Helvetica Neue"/>
              </a:rPr>
              <a:t>)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430478" y="2930343"/>
            <a:ext cx="792088" cy="71808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935190" y="2946698"/>
            <a:ext cx="949100" cy="7082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591374" y="4386858"/>
            <a:ext cx="936104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&lt;&lt;mock&gt;&gt;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742846" y="3146367"/>
            <a:ext cx="284356" cy="3164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942646" y="4458866"/>
            <a:ext cx="949100" cy="7082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 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23" name="Straight Arrow Connector 22"/>
          <p:cNvCxnSpPr>
            <a:stCxn id="10" idx="2"/>
            <a:endCxn id="22" idx="0"/>
          </p:cNvCxnSpPr>
          <p:nvPr/>
        </p:nvCxnSpPr>
        <p:spPr bwMode="auto">
          <a:xfrm>
            <a:off x="5409740" y="3654982"/>
            <a:ext cx="7456" cy="8038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>
            <a:stCxn id="8" idx="3"/>
            <a:endCxn id="10" idx="1"/>
          </p:cNvCxnSpPr>
          <p:nvPr/>
        </p:nvCxnSpPr>
        <p:spPr bwMode="auto">
          <a:xfrm>
            <a:off x="4222566" y="3289385"/>
            <a:ext cx="712624" cy="1145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22" idx="3"/>
            <a:endCxn id="12" idx="1"/>
          </p:cNvCxnSpPr>
          <p:nvPr/>
        </p:nvCxnSpPr>
        <p:spPr bwMode="auto">
          <a:xfrm>
            <a:off x="5891746" y="4813008"/>
            <a:ext cx="699628" cy="58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10" idx="3"/>
            <a:endCxn id="13" idx="1"/>
          </p:cNvCxnSpPr>
          <p:nvPr/>
        </p:nvCxnSpPr>
        <p:spPr bwMode="auto">
          <a:xfrm>
            <a:off x="5884290" y="3300840"/>
            <a:ext cx="858556" cy="373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" name="Isosceles Triangle 62"/>
          <p:cNvSpPr/>
          <p:nvPr/>
        </p:nvSpPr>
        <p:spPr bwMode="auto">
          <a:xfrm>
            <a:off x="8712371" y="5250954"/>
            <a:ext cx="203143" cy="168505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8319566" y="4386858"/>
            <a:ext cx="936104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3134990" y="2658667"/>
            <a:ext cx="4536504" cy="27363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82662" y="1270769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Tests a </a:t>
            </a:r>
            <a:r>
              <a:rPr lang="en-US" sz="1400" dirty="0" err="1" smtClean="0">
                <a:solidFill>
                  <a:srgbClr val="FF0000"/>
                </a:solidFill>
                <a:latin typeface="Chalkduster"/>
                <a:cs typeface="Chalkduster"/>
              </a:rPr>
              <a:t>behaviour</a:t>
            </a:r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 (action) provided by the system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2662" y="2874690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Action is the entry point and all external dependencies are stubbed</a:t>
            </a:r>
          </a:p>
        </p:txBody>
      </p:sp>
      <p:cxnSp>
        <p:nvCxnSpPr>
          <p:cNvPr id="82" name="Straight Arrow Connector 81"/>
          <p:cNvCxnSpPr/>
          <p:nvPr/>
        </p:nvCxnSpPr>
        <p:spPr bwMode="auto">
          <a:xfrm flipV="1">
            <a:off x="2270894" y="3306738"/>
            <a:ext cx="792088" cy="14401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3456256" y="2042532"/>
            <a:ext cx="3207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Domain Model</a:t>
            </a:r>
            <a:endParaRPr lang="en-US" sz="20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82662" y="4224839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Normally tested using a BDD framework</a:t>
            </a:r>
          </a:p>
        </p:txBody>
      </p:sp>
    </p:spTree>
    <p:extLst>
      <p:ext uri="{BB962C8B-B14F-4D97-AF65-F5344CB8AC3E}">
        <p14:creationId xmlns:p14="http://schemas.microsoft.com/office/powerpoint/2010/main" val="18584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8726" y="340492"/>
            <a:ext cx="8601075" cy="786091"/>
          </a:xfrm>
        </p:spPr>
        <p:txBody>
          <a:bodyPr/>
          <a:lstStyle/>
          <a:p>
            <a:r>
              <a:rPr lang="en-US" sz="3600" dirty="0" smtClean="0">
                <a:latin typeface="Helvetica Neue"/>
                <a:cs typeface="Helvetica Neue"/>
              </a:rPr>
              <a:t>Testing strategies: Integration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82662" y="1414785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Tests the classes at the system boundaries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8686" y="2010594"/>
            <a:ext cx="6480720" cy="5053440"/>
            <a:chOff x="3423022" y="1997713"/>
            <a:chExt cx="6480720" cy="5053440"/>
          </a:xfrm>
        </p:grpSpPr>
        <p:sp>
          <p:nvSpPr>
            <p:cNvPr id="58" name="Rectangle 57"/>
            <p:cNvSpPr/>
            <p:nvPr/>
          </p:nvSpPr>
          <p:spPr bwMode="auto">
            <a:xfrm>
              <a:off x="3423022" y="1997713"/>
              <a:ext cx="6480720" cy="368528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3423022" y="5875431"/>
              <a:ext cx="6480720" cy="95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Infrastructure</a:t>
              </a:r>
              <a:endParaRPr kumimoji="0" 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339432" y="6248436"/>
              <a:ext cx="893892" cy="44267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Impl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>
              <a:off x="8813943" y="5423683"/>
              <a:ext cx="21330" cy="83538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Rectangle 7"/>
            <p:cNvSpPr/>
            <p:nvPr/>
          </p:nvSpPr>
          <p:spPr bwMode="auto">
            <a:xfrm>
              <a:off x="3430478" y="2930343"/>
              <a:ext cx="792088" cy="718084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Helvetica Neue"/>
                  <a:cs typeface="Helvetica Neue"/>
                </a:rPr>
                <a:t>A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935190" y="2946698"/>
              <a:ext cx="949100" cy="7082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DS 1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591374" y="4386858"/>
              <a:ext cx="936104" cy="864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&lt;&lt;mock&gt;&gt;</a:t>
              </a:r>
            </a:p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742846" y="3146367"/>
              <a:ext cx="284356" cy="3164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942646" y="4458866"/>
              <a:ext cx="949100" cy="7082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DS 2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cxnSp>
          <p:nvCxnSpPr>
            <p:cNvPr id="23" name="Straight Arrow Connector 22"/>
            <p:cNvCxnSpPr>
              <a:stCxn id="10" idx="2"/>
              <a:endCxn id="22" idx="0"/>
            </p:cNvCxnSpPr>
            <p:nvPr/>
          </p:nvCxnSpPr>
          <p:spPr bwMode="auto">
            <a:xfrm>
              <a:off x="5409740" y="3654982"/>
              <a:ext cx="7456" cy="80388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6" name="Straight Arrow Connector 35"/>
            <p:cNvCxnSpPr>
              <a:stCxn id="8" idx="3"/>
              <a:endCxn id="10" idx="1"/>
            </p:cNvCxnSpPr>
            <p:nvPr/>
          </p:nvCxnSpPr>
          <p:spPr bwMode="auto">
            <a:xfrm>
              <a:off x="4222566" y="3289385"/>
              <a:ext cx="712624" cy="11455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>
              <a:stCxn id="22" idx="3"/>
              <a:endCxn id="12" idx="1"/>
            </p:cNvCxnSpPr>
            <p:nvPr/>
          </p:nvCxnSpPr>
          <p:spPr bwMode="auto">
            <a:xfrm>
              <a:off x="5891746" y="4813008"/>
              <a:ext cx="699628" cy="589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>
              <a:stCxn id="10" idx="3"/>
              <a:endCxn id="13" idx="1"/>
            </p:cNvCxnSpPr>
            <p:nvPr/>
          </p:nvCxnSpPr>
          <p:spPr bwMode="auto">
            <a:xfrm>
              <a:off x="5884290" y="3300840"/>
              <a:ext cx="858556" cy="373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3" name="Isosceles Triangle 62"/>
            <p:cNvSpPr/>
            <p:nvPr/>
          </p:nvSpPr>
          <p:spPr bwMode="auto">
            <a:xfrm>
              <a:off x="8712371" y="5250954"/>
              <a:ext cx="203143" cy="168505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8319566" y="4386858"/>
              <a:ext cx="936104" cy="8640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8031534" y="4170834"/>
              <a:ext cx="1512168" cy="288031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456256" y="2042532"/>
              <a:ext cx="32071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Domain Model</a:t>
              </a:r>
              <a:endParaRPr lang="en-US" sz="2000" b="1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527478" y="4439702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Normally done using an in-memory Database using a unit testing framework</a:t>
            </a:r>
          </a:p>
        </p:txBody>
      </p:sp>
      <p:cxnSp>
        <p:nvCxnSpPr>
          <p:cNvPr id="82" name="Straight Arrow Connector 81"/>
          <p:cNvCxnSpPr/>
          <p:nvPr/>
        </p:nvCxnSpPr>
        <p:spPr bwMode="auto">
          <a:xfrm flipH="1">
            <a:off x="6663382" y="4746898"/>
            <a:ext cx="792088" cy="7200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75460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8726" y="138386"/>
            <a:ext cx="8601075" cy="649662"/>
          </a:xfrm>
        </p:spPr>
        <p:txBody>
          <a:bodyPr/>
          <a:lstStyle/>
          <a:p>
            <a:r>
              <a:rPr lang="en-US" sz="3600" dirty="0" smtClean="0">
                <a:latin typeface="Helvetica Neue"/>
                <a:cs typeface="Helvetica Neue"/>
              </a:rPr>
              <a:t>Testing strategies: Unit (Class level)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82662" y="1002482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Unit test at class/method level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98686" y="1538297"/>
            <a:ext cx="7200800" cy="40538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98686" y="5888312"/>
            <a:ext cx="7200800" cy="9596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Infrastructure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467224" y="6320444"/>
            <a:ext cx="893892" cy="4426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Impl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6941735" y="5495691"/>
            <a:ext cx="21330" cy="83538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406142" y="2322341"/>
            <a:ext cx="792088" cy="71808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910854" y="2338696"/>
            <a:ext cx="949100" cy="7082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23" name="Straight Arrow Connector 22"/>
          <p:cNvCxnSpPr>
            <a:stCxn id="24" idx="2"/>
            <a:endCxn id="37" idx="0"/>
          </p:cNvCxnSpPr>
          <p:nvPr/>
        </p:nvCxnSpPr>
        <p:spPr bwMode="auto">
          <a:xfrm>
            <a:off x="3825564" y="3006910"/>
            <a:ext cx="0" cy="37183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>
            <a:stCxn id="8" idx="3"/>
            <a:endCxn id="10" idx="1"/>
          </p:cNvCxnSpPr>
          <p:nvPr/>
        </p:nvCxnSpPr>
        <p:spPr bwMode="auto">
          <a:xfrm>
            <a:off x="1198230" y="2681383"/>
            <a:ext cx="712624" cy="1145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22" idx="3"/>
            <a:endCxn id="12" idx="1"/>
          </p:cNvCxnSpPr>
          <p:nvPr/>
        </p:nvCxnSpPr>
        <p:spPr bwMode="auto">
          <a:xfrm>
            <a:off x="4307570" y="4969904"/>
            <a:ext cx="699628" cy="58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" name="Isosceles Triangle 62"/>
          <p:cNvSpPr/>
          <p:nvPr/>
        </p:nvSpPr>
        <p:spPr bwMode="auto">
          <a:xfrm>
            <a:off x="6840163" y="5322962"/>
            <a:ext cx="203143" cy="168505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6447358" y="4458866"/>
            <a:ext cx="936104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06998" y="4314850"/>
            <a:ext cx="2880320" cy="1224135"/>
            <a:chOff x="3567038" y="4170835"/>
            <a:chExt cx="2880320" cy="1224135"/>
          </a:xfrm>
        </p:grpSpPr>
        <p:sp>
          <p:nvSpPr>
            <p:cNvPr id="12" name="Rectangle 11"/>
            <p:cNvSpPr/>
            <p:nvPr/>
          </p:nvSpPr>
          <p:spPr bwMode="auto">
            <a:xfrm>
              <a:off x="5367238" y="4399739"/>
              <a:ext cx="936104" cy="864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718510" y="4471747"/>
              <a:ext cx="949100" cy="7082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DS 2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3567038" y="4170835"/>
              <a:ext cx="2880320" cy="12241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31920" y="1650554"/>
            <a:ext cx="3207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Domain Model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351014" y="2298626"/>
            <a:ext cx="949100" cy="7082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 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007198" y="2514650"/>
            <a:ext cx="284357" cy="3164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26" name="Straight Arrow Connector 25"/>
          <p:cNvCxnSpPr>
            <a:stCxn id="24" idx="3"/>
            <a:endCxn id="25" idx="1"/>
          </p:cNvCxnSpPr>
          <p:nvPr/>
        </p:nvCxnSpPr>
        <p:spPr bwMode="auto">
          <a:xfrm>
            <a:off x="4300114" y="2652768"/>
            <a:ext cx="707084" cy="2008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Rectangle 26"/>
          <p:cNvSpPr/>
          <p:nvPr/>
        </p:nvSpPr>
        <p:spPr bwMode="auto">
          <a:xfrm>
            <a:off x="313586" y="2178229"/>
            <a:ext cx="2618473" cy="101168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018986" y="2541839"/>
            <a:ext cx="284356" cy="3164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206998" y="2181798"/>
            <a:ext cx="2304256" cy="19890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799286" y="2325814"/>
            <a:ext cx="720080" cy="72008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351014" y="3378746"/>
            <a:ext cx="949100" cy="7082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 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87518" y="3234730"/>
            <a:ext cx="2064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All collaborators are mocked / stubbed (spies)</a:t>
            </a:r>
          </a:p>
        </p:txBody>
      </p:sp>
      <p:cxnSp>
        <p:nvCxnSpPr>
          <p:cNvPr id="18" name="Straight Arrow Connector 17"/>
          <p:cNvCxnSpPr>
            <a:stCxn id="41" idx="1"/>
          </p:cNvCxnSpPr>
          <p:nvPr/>
        </p:nvCxnSpPr>
        <p:spPr bwMode="auto">
          <a:xfrm flipH="1" flipV="1">
            <a:off x="5703814" y="3594770"/>
            <a:ext cx="2183704" cy="929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2335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8726" y="138386"/>
            <a:ext cx="8601075" cy="590602"/>
          </a:xfrm>
        </p:spPr>
        <p:txBody>
          <a:bodyPr/>
          <a:lstStyle/>
          <a:p>
            <a:r>
              <a:rPr lang="en-US" sz="3600" dirty="0" smtClean="0">
                <a:latin typeface="Helvetica Neue"/>
                <a:cs typeface="Helvetica Neue"/>
              </a:rPr>
              <a:t>Testing strategies: End-to-End</a:t>
            </a:r>
            <a:endParaRPr lang="en-US" sz="3600" dirty="0">
              <a:latin typeface="Helvetica Neue"/>
              <a:cs typeface="Helvetica Neu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4710" y="1706422"/>
            <a:ext cx="9289032" cy="4840676"/>
            <a:chOff x="614710" y="1706422"/>
            <a:chExt cx="9289032" cy="4840676"/>
          </a:xfrm>
        </p:grpSpPr>
        <p:sp>
          <p:nvSpPr>
            <p:cNvPr id="7" name="Rectangle 6"/>
            <p:cNvSpPr/>
            <p:nvPr/>
          </p:nvSpPr>
          <p:spPr bwMode="auto">
            <a:xfrm>
              <a:off x="3423022" y="1706422"/>
              <a:ext cx="6480720" cy="368528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Model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423022" y="2488008"/>
              <a:ext cx="949100" cy="79682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Helvetica Neue"/>
                  <a:cs typeface="Helvetica Neue"/>
                </a:rPr>
                <a:t>A</a:t>
              </a: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cs typeface="Helvetica Neue"/>
                </a:rPr>
                <a:t> 1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8374393" y="3828540"/>
              <a:ext cx="843644" cy="53564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R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 3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215766" y="2242973"/>
              <a:ext cx="949100" cy="7082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DS 1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215766" y="4237235"/>
              <a:ext cx="949100" cy="7082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DS 3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08509" y="1888831"/>
              <a:ext cx="738189" cy="5312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R 1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008509" y="2759072"/>
              <a:ext cx="284356" cy="3164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14" name="Elbow Connector 13"/>
            <p:cNvCxnSpPr>
              <a:stCxn id="8" idx="3"/>
              <a:endCxn id="10" idx="1"/>
            </p:cNvCxnSpPr>
            <p:nvPr/>
          </p:nvCxnSpPr>
          <p:spPr bwMode="auto">
            <a:xfrm flipV="1">
              <a:off x="4372122" y="2597114"/>
              <a:ext cx="843644" cy="289304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Elbow Connector 14"/>
            <p:cNvCxnSpPr>
              <a:stCxn id="31" idx="3"/>
              <a:endCxn id="11" idx="1"/>
            </p:cNvCxnSpPr>
            <p:nvPr/>
          </p:nvCxnSpPr>
          <p:spPr bwMode="auto">
            <a:xfrm>
              <a:off x="4386257" y="4226949"/>
              <a:ext cx="829509" cy="364428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Elbow Connector 15"/>
            <p:cNvCxnSpPr>
              <a:stCxn id="10" idx="3"/>
              <a:endCxn id="12" idx="1"/>
            </p:cNvCxnSpPr>
            <p:nvPr/>
          </p:nvCxnSpPr>
          <p:spPr bwMode="auto">
            <a:xfrm flipV="1">
              <a:off x="6164866" y="2154438"/>
              <a:ext cx="843644" cy="442677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Rectangle 16"/>
            <p:cNvSpPr/>
            <p:nvPr/>
          </p:nvSpPr>
          <p:spPr bwMode="auto">
            <a:xfrm>
              <a:off x="7244315" y="4587712"/>
              <a:ext cx="589315" cy="5321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S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18" name="Elbow Connector 17"/>
            <p:cNvCxnSpPr>
              <a:stCxn id="10" idx="3"/>
              <a:endCxn id="13" idx="1"/>
            </p:cNvCxnSpPr>
            <p:nvPr/>
          </p:nvCxnSpPr>
          <p:spPr bwMode="auto">
            <a:xfrm>
              <a:off x="6164866" y="2597114"/>
              <a:ext cx="843644" cy="320160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Rectangle 18"/>
            <p:cNvSpPr/>
            <p:nvPr/>
          </p:nvSpPr>
          <p:spPr bwMode="auto">
            <a:xfrm>
              <a:off x="3423022" y="5587399"/>
              <a:ext cx="6480720" cy="95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Infrastructure</a:t>
              </a:r>
              <a:endParaRPr kumimoji="0" 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8339432" y="5968363"/>
              <a:ext cx="893892" cy="44267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Impl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72280" y="1747326"/>
              <a:ext cx="17821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DM</a:t>
              </a:r>
              <a:endParaRPr lang="en-US" sz="3600" b="1" dirty="0">
                <a:solidFill>
                  <a:srgbClr val="000000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197404" y="3216863"/>
              <a:ext cx="949100" cy="7082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  <a:latin typeface="Helvetica Neue"/>
                  <a:cs typeface="Helvetica Neue"/>
                </a:rPr>
                <a:t>DS 2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cxnSp>
          <p:nvCxnSpPr>
            <p:cNvPr id="23" name="Straight Arrow Connector 22"/>
            <p:cNvCxnSpPr>
              <a:stCxn id="11" idx="0"/>
              <a:endCxn id="22" idx="2"/>
            </p:cNvCxnSpPr>
            <p:nvPr/>
          </p:nvCxnSpPr>
          <p:spPr bwMode="auto">
            <a:xfrm flipH="1" flipV="1">
              <a:off x="5671955" y="3925147"/>
              <a:ext cx="18361" cy="31208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7090079" y="5968493"/>
              <a:ext cx="812628" cy="44267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ＭＳ Ｐゴシック" charset="0"/>
                  <a:cs typeface="Helvetica Neue"/>
                </a:rPr>
                <a:t>Impl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5" name="Isosceles Triangle 24"/>
            <p:cNvSpPr/>
            <p:nvPr/>
          </p:nvSpPr>
          <p:spPr bwMode="auto">
            <a:xfrm>
              <a:off x="7406370" y="5119855"/>
              <a:ext cx="203143" cy="168505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sp>
          <p:nvSpPr>
            <p:cNvPr id="26" name="Isosceles Triangle 25"/>
            <p:cNvSpPr/>
            <p:nvPr/>
          </p:nvSpPr>
          <p:spPr bwMode="auto">
            <a:xfrm>
              <a:off x="8712371" y="4372251"/>
              <a:ext cx="203143" cy="168505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elvetica Neue"/>
                <a:ea typeface="ＭＳ Ｐゴシック" charset="0"/>
                <a:cs typeface="Helvetica Neue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 flipH="1">
              <a:off x="7496392" y="5323747"/>
              <a:ext cx="11549" cy="63813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8813943" y="4590033"/>
              <a:ext cx="21330" cy="134539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Elbow Connector 28"/>
            <p:cNvCxnSpPr>
              <a:stCxn id="11" idx="3"/>
              <a:endCxn id="17" idx="1"/>
            </p:cNvCxnSpPr>
            <p:nvPr/>
          </p:nvCxnSpPr>
          <p:spPr bwMode="auto">
            <a:xfrm>
              <a:off x="6164866" y="4591377"/>
              <a:ext cx="1079449" cy="262407"/>
            </a:xfrm>
            <a:prstGeom prst="bentConnector3">
              <a:avLst>
                <a:gd name="adj1" fmla="val 50000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Elbow Connector 29"/>
            <p:cNvCxnSpPr/>
            <p:nvPr/>
          </p:nvCxnSpPr>
          <p:spPr bwMode="auto">
            <a:xfrm flipV="1">
              <a:off x="6143741" y="4096359"/>
              <a:ext cx="2209528" cy="495017"/>
            </a:xfrm>
            <a:prstGeom prst="bentConnector3">
              <a:avLst>
                <a:gd name="adj1" fmla="val 37434"/>
              </a:avLst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Rectangle 30"/>
            <p:cNvSpPr/>
            <p:nvPr/>
          </p:nvSpPr>
          <p:spPr bwMode="auto">
            <a:xfrm>
              <a:off x="3437157" y="3828538"/>
              <a:ext cx="949100" cy="79682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lang="en-US" dirty="0">
                  <a:solidFill>
                    <a:srgbClr val="000000"/>
                  </a:solidFill>
                  <a:latin typeface="Helvetica Neue"/>
                  <a:cs typeface="Helvetica Neue"/>
                </a:rPr>
                <a:t>A</a:t>
              </a: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cs typeface="Helvetica Neue"/>
                </a:rPr>
                <a:t> 2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cs typeface="Helvetica Neue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14710" y="2514650"/>
              <a:ext cx="1872208" cy="1800200"/>
              <a:chOff x="254670" y="2514650"/>
              <a:chExt cx="1872208" cy="1800200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254670" y="2514650"/>
                <a:ext cx="1872208" cy="18002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lang="en-US" sz="1800" dirty="0" smtClean="0">
                    <a:solidFill>
                      <a:srgbClr val="000000"/>
                    </a:solidFill>
                    <a:latin typeface="Helvetica Neue"/>
                    <a:cs typeface="Helvetica Neue"/>
                  </a:rPr>
                  <a:t>&lt;&lt; web app &gt;&gt;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cs typeface="Helvetica Neue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1190774" y="3090714"/>
                <a:ext cx="504056" cy="432048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190774" y="3666778"/>
                <a:ext cx="504056" cy="432048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37" name="Card 36"/>
              <p:cNvSpPr/>
              <p:nvPr/>
            </p:nvSpPr>
            <p:spPr bwMode="auto">
              <a:xfrm>
                <a:off x="398686" y="3162722"/>
                <a:ext cx="432048" cy="648072"/>
              </a:xfrm>
              <a:prstGeom prst="flowChartPunchedCard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  <p:sp>
            <p:nvSpPr>
              <p:cNvPr id="38" name="Card 37"/>
              <p:cNvSpPr/>
              <p:nvPr/>
            </p:nvSpPr>
            <p:spPr bwMode="auto">
              <a:xfrm>
                <a:off x="551086" y="3315122"/>
                <a:ext cx="432048" cy="648072"/>
              </a:xfrm>
              <a:prstGeom prst="flowChartPunchedCard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Helvetica Neue"/>
                  <a:ea typeface="ＭＳ Ｐゴシック" charset="0"/>
                  <a:cs typeface="Helvetica Neue"/>
                </a:endParaRPr>
              </a:p>
            </p:txBody>
          </p:sp>
        </p:grpSp>
        <p:cxnSp>
          <p:nvCxnSpPr>
            <p:cNvPr id="35" name="Straight Arrow Connector 34"/>
            <p:cNvCxnSpPr>
              <a:stCxn id="33" idx="3"/>
              <a:endCxn id="8" idx="1"/>
            </p:cNvCxnSpPr>
            <p:nvPr/>
          </p:nvCxnSpPr>
          <p:spPr bwMode="auto">
            <a:xfrm flipV="1">
              <a:off x="2054870" y="2886418"/>
              <a:ext cx="1368152" cy="42032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6" name="Straight Arrow Connector 35"/>
            <p:cNvCxnSpPr>
              <a:stCxn id="34" idx="3"/>
              <a:endCxn id="31" idx="1"/>
            </p:cNvCxnSpPr>
            <p:nvPr/>
          </p:nvCxnSpPr>
          <p:spPr bwMode="auto">
            <a:xfrm>
              <a:off x="2054870" y="3882802"/>
              <a:ext cx="1382287" cy="34414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0" name="TextBox 39"/>
          <p:cNvSpPr txBox="1"/>
          <p:nvPr/>
        </p:nvSpPr>
        <p:spPr>
          <a:xfrm>
            <a:off x="182662" y="1198761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Full application deployed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326678" y="1578546"/>
            <a:ext cx="9721080" cy="51125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6678" y="6979146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Uses BDD framework, accessing a testing database and fake external dependencies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83262" y="6907138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halkduster"/>
                <a:cs typeface="Chalkduster"/>
              </a:rPr>
              <a:t>Very few tests at this level, just to make sure application is wired properly</a:t>
            </a:r>
          </a:p>
        </p:txBody>
      </p:sp>
    </p:spTree>
    <p:extLst>
      <p:ext uri="{BB962C8B-B14F-4D97-AF65-F5344CB8AC3E}">
        <p14:creationId xmlns:p14="http://schemas.microsoft.com/office/powerpoint/2010/main" val="468494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70" y="210395"/>
            <a:ext cx="9577064" cy="864096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Example: Layered structure</a:t>
            </a:r>
            <a:endParaRPr lang="en-US" dirty="0">
              <a:latin typeface="Helvetica Neue"/>
              <a:cs typeface="Helvetica Neue"/>
            </a:endParaRPr>
          </a:p>
        </p:txBody>
      </p:sp>
      <p:pic>
        <p:nvPicPr>
          <p:cNvPr id="5" name="Picture 4" descr="layered_pack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78" y="1434530"/>
            <a:ext cx="5832648" cy="49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2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694" y="3234730"/>
            <a:ext cx="9225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8000"/>
                </a:solidFill>
                <a:latin typeface="Helvetica Neue"/>
                <a:cs typeface="Helvetica Neue"/>
              </a:rPr>
              <a:t>Use libraries, not frameworks</a:t>
            </a:r>
            <a:endParaRPr lang="en-US" sz="5400" dirty="0">
              <a:solidFill>
                <a:srgbClr val="008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1165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62" y="426418"/>
            <a:ext cx="9793088" cy="1236663"/>
          </a:xfrm>
        </p:spPr>
        <p:txBody>
          <a:bodyPr/>
          <a:lstStyle/>
          <a:p>
            <a:r>
              <a:rPr lang="en-US" b="1" dirty="0" smtClean="0">
                <a:latin typeface="Helvetica Neue"/>
                <a:cs typeface="Helvetica Neue"/>
              </a:rPr>
              <a:t>Which TDD style should we use?</a:t>
            </a:r>
            <a:endParaRPr lang="en-US" b="1" dirty="0"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662" y="2802682"/>
            <a:ext cx="97930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  <a:latin typeface="Helvetica Neue"/>
                <a:cs typeface="Helvetica Neue"/>
              </a:rPr>
              <a:t>Mockist</a:t>
            </a:r>
            <a:r>
              <a:rPr lang="en-US" sz="3600" dirty="0" smtClean="0">
                <a:solidFill>
                  <a:schemeClr val="tx1"/>
                </a:solidFill>
                <a:latin typeface="Helvetica Neue"/>
                <a:cs typeface="Helvetica Neue"/>
              </a:rPr>
              <a:t> vs. Classicist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  <a:latin typeface="Helvetica Neue"/>
                <a:cs typeface="Helvetica Neue"/>
              </a:rPr>
              <a:t>Outside-In vs. Inside-Out</a:t>
            </a:r>
            <a:endParaRPr lang="en-US" sz="36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5512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62" y="426418"/>
            <a:ext cx="9793088" cy="1236663"/>
          </a:xfrm>
        </p:spPr>
        <p:txBody>
          <a:bodyPr/>
          <a:lstStyle/>
          <a:p>
            <a:r>
              <a:rPr lang="en-US" b="1" dirty="0" smtClean="0">
                <a:latin typeface="Helvetica Neue"/>
                <a:cs typeface="Helvetica Neue"/>
              </a:rPr>
              <a:t>Which TDD style should we use?</a:t>
            </a:r>
            <a:endParaRPr lang="en-US" b="1" dirty="0"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662" y="3064579"/>
            <a:ext cx="97930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  <a:latin typeface="Helvetica Neue"/>
                <a:cs typeface="Helvetica Neue"/>
              </a:rPr>
              <a:t>Mockist</a:t>
            </a:r>
            <a:r>
              <a:rPr lang="en-US" sz="3600" dirty="0" smtClean="0">
                <a:solidFill>
                  <a:schemeClr val="tx1"/>
                </a:solidFill>
                <a:latin typeface="Helvetica Neue"/>
                <a:cs typeface="Helvetica Neue"/>
              </a:rPr>
              <a:t> vs. Classicist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  <a:latin typeface="Helvetica Neue"/>
                <a:cs typeface="Helvetica Neue"/>
              </a:rPr>
              <a:t>Outside-In vs. Inside-Out</a:t>
            </a:r>
            <a:endParaRPr lang="en-US" sz="36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1374" y="5394970"/>
            <a:ext cx="3544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Opposite </a:t>
            </a:r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styles,</a:t>
            </a:r>
            <a:r>
              <a:rPr lang="en-US" dirty="0">
                <a:solidFill>
                  <a:srgbClr val="FF0000"/>
                </a:solidFill>
                <a:latin typeface="Chalkduster"/>
                <a:cs typeface="Chalkduster"/>
              </a:rPr>
              <a:t> </a:t>
            </a:r>
            <a:endParaRPr lang="en-US" dirty="0" smtClean="0">
              <a:solidFill>
                <a:srgbClr val="FF0000"/>
              </a:solidFill>
              <a:latin typeface="Chalkduster"/>
              <a:cs typeface="Chalkduster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latin typeface="Chalkduster"/>
                <a:cs typeface="Chalkdust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oth valid</a:t>
            </a:r>
            <a:endParaRPr lang="en-US" dirty="0" smtClean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cxnSp>
        <p:nvCxnSpPr>
          <p:cNvPr id="7" name="Curved Connector 6"/>
          <p:cNvCxnSpPr/>
          <p:nvPr/>
        </p:nvCxnSpPr>
        <p:spPr bwMode="auto">
          <a:xfrm rot="10800000">
            <a:off x="7959526" y="4530874"/>
            <a:ext cx="936104" cy="792088"/>
          </a:xfrm>
          <a:prstGeom prst="curvedConnector3">
            <a:avLst>
              <a:gd name="adj1" fmla="val -35059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228835" y="1938586"/>
            <a:ext cx="3611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halkduster"/>
                <a:cs typeface="Chalkduster"/>
              </a:rPr>
              <a:t>Different styles, but </a:t>
            </a:r>
          </a:p>
          <a:p>
            <a:r>
              <a:rPr lang="en-US" dirty="0">
                <a:solidFill>
                  <a:srgbClr val="008000"/>
                </a:solidFill>
                <a:latin typeface="Chalkduster"/>
                <a:cs typeface="Chalkduster"/>
              </a:rPr>
              <a:t>n</a:t>
            </a:r>
            <a:r>
              <a:rPr lang="en-US" dirty="0" smtClean="0">
                <a:solidFill>
                  <a:srgbClr val="008000"/>
                </a:solidFill>
                <a:latin typeface="Chalkduster"/>
                <a:cs typeface="Chalkduster"/>
              </a:rPr>
              <a:t>ot opposites</a:t>
            </a:r>
          </a:p>
        </p:txBody>
      </p:sp>
      <p:cxnSp>
        <p:nvCxnSpPr>
          <p:cNvPr id="10" name="Curved Connector 9"/>
          <p:cNvCxnSpPr/>
          <p:nvPr/>
        </p:nvCxnSpPr>
        <p:spPr bwMode="auto">
          <a:xfrm>
            <a:off x="902742" y="2874690"/>
            <a:ext cx="1440160" cy="576064"/>
          </a:xfrm>
          <a:prstGeom prst="curvedConnector3">
            <a:avLst>
              <a:gd name="adj1" fmla="val -1228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9315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662" y="3380487"/>
            <a:ext cx="979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Helvetica Neue"/>
                <a:cs typeface="Helvetica Neue"/>
              </a:rPr>
              <a:t>TDD is easy. Hard is to design software well.</a:t>
            </a:r>
            <a:endParaRPr lang="en-US" sz="36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6529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 bwMode="auto">
          <a:xfrm>
            <a:off x="1099507" y="1485578"/>
            <a:ext cx="739339" cy="669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2880758" y="1421243"/>
            <a:ext cx="943724" cy="79230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3000" dirty="0">
                <a:solidFill>
                  <a:srgbClr val="000000"/>
                </a:solidFill>
                <a:latin typeface="Helvetica Neue"/>
                <a:cs typeface="Helvetica Neue"/>
              </a:rPr>
              <a:t>A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>
            <a:off x="2146137" y="858466"/>
            <a:ext cx="0" cy="1872208"/>
          </a:xfrm>
          <a:prstGeom prst="line">
            <a:avLst/>
          </a:prstGeom>
          <a:solidFill>
            <a:srgbClr val="00B8FF"/>
          </a:solidFill>
          <a:ln w="762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Rectangle 53"/>
          <p:cNvSpPr/>
          <p:nvPr/>
        </p:nvSpPr>
        <p:spPr bwMode="auto">
          <a:xfrm>
            <a:off x="4784555" y="1454578"/>
            <a:ext cx="654691" cy="666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519366" y="1506538"/>
            <a:ext cx="734007" cy="5282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11" name="Straight Arrow Connector 10"/>
          <p:cNvCxnSpPr>
            <a:stCxn id="50" idx="3"/>
            <a:endCxn id="51" idx="1"/>
          </p:cNvCxnSpPr>
          <p:nvPr/>
        </p:nvCxnSpPr>
        <p:spPr bwMode="auto">
          <a:xfrm flipV="1">
            <a:off x="1838846" y="1817396"/>
            <a:ext cx="1041912" cy="269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Arrow Connector 70"/>
          <p:cNvCxnSpPr>
            <a:stCxn id="51" idx="3"/>
            <a:endCxn id="54" idx="1"/>
          </p:cNvCxnSpPr>
          <p:nvPr/>
        </p:nvCxnSpPr>
        <p:spPr bwMode="auto">
          <a:xfrm flipV="1">
            <a:off x="3824482" y="1787927"/>
            <a:ext cx="960073" cy="2946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Arrow Connector 71"/>
          <p:cNvCxnSpPr>
            <a:stCxn id="51" idx="3"/>
            <a:endCxn id="61" idx="1"/>
          </p:cNvCxnSpPr>
          <p:nvPr/>
        </p:nvCxnSpPr>
        <p:spPr bwMode="auto">
          <a:xfrm>
            <a:off x="3824482" y="1817396"/>
            <a:ext cx="966692" cy="95859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>
            <a:stCxn id="54" idx="3"/>
            <a:endCxn id="58" idx="1"/>
          </p:cNvCxnSpPr>
          <p:nvPr/>
        </p:nvCxnSpPr>
        <p:spPr bwMode="auto">
          <a:xfrm flipV="1">
            <a:off x="5439246" y="1770640"/>
            <a:ext cx="1080120" cy="1728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Can 30"/>
          <p:cNvSpPr/>
          <p:nvPr/>
        </p:nvSpPr>
        <p:spPr bwMode="auto">
          <a:xfrm>
            <a:off x="8751614" y="1362522"/>
            <a:ext cx="792088" cy="86409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944583" y="210395"/>
            <a:ext cx="230967" cy="32403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cxnSp>
        <p:nvCxnSpPr>
          <p:cNvPr id="33" name="Straight Arrow Connector 32"/>
          <p:cNvCxnSpPr>
            <a:stCxn id="58" idx="3"/>
            <a:endCxn id="31" idx="2"/>
          </p:cNvCxnSpPr>
          <p:nvPr/>
        </p:nvCxnSpPr>
        <p:spPr bwMode="auto">
          <a:xfrm>
            <a:off x="7253373" y="1770640"/>
            <a:ext cx="1498241" cy="2393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182662" y="642442"/>
            <a:ext cx="92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Input</a:t>
            </a:r>
            <a:endParaRPr lang="en-US" sz="20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79606" y="64244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Output</a:t>
            </a:r>
            <a:endParaRPr lang="en-US" sz="20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470694" y="3738786"/>
            <a:ext cx="9145016" cy="648072"/>
          </a:xfrm>
          <a:prstGeom prst="rightArrow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Execution Flow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4" name="Elbow Connector 3"/>
          <p:cNvCxnSpPr>
            <a:endCxn id="50" idx="1"/>
          </p:cNvCxnSpPr>
          <p:nvPr/>
        </p:nvCxnSpPr>
        <p:spPr bwMode="auto">
          <a:xfrm rot="16200000" flipH="1">
            <a:off x="484306" y="1204893"/>
            <a:ext cx="673596" cy="556805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ight Arrow 33"/>
          <p:cNvSpPr/>
          <p:nvPr/>
        </p:nvSpPr>
        <p:spPr bwMode="auto">
          <a:xfrm>
            <a:off x="470694" y="4458866"/>
            <a:ext cx="9145016" cy="648072"/>
          </a:xfrm>
          <a:prstGeom prst="rightArrow">
            <a:avLst/>
          </a:prstGeom>
          <a:gradFill flip="none" rotWithShape="1">
            <a:gsLst>
              <a:gs pos="100000">
                <a:schemeClr val="accent3">
                  <a:lumMod val="50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Outside-In TDD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70694" y="6187058"/>
            <a:ext cx="9289032" cy="792088"/>
          </a:xfrm>
        </p:spPr>
        <p:txBody>
          <a:bodyPr/>
          <a:lstStyle/>
          <a:p>
            <a:pPr marL="457200" indent="-457200">
              <a:buFont typeface="Wingdings" charset="2"/>
              <a:buChar char="Ø"/>
            </a:pPr>
            <a:r>
              <a:rPr lang="en-US" sz="1800" dirty="0" smtClean="0">
                <a:latin typeface="Helvetica Neue"/>
                <a:cs typeface="Helvetica Neue"/>
              </a:rPr>
              <a:t>The closer to the input a class is, the more flow control and delegation it does.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1800" dirty="0" smtClean="0">
                <a:latin typeface="Helvetica Neue"/>
                <a:cs typeface="Helvetica Neue"/>
              </a:rPr>
              <a:t>The closer to the output a class is, the more specific it is and less delegation it does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470694" y="5178946"/>
            <a:ext cx="9145016" cy="648072"/>
          </a:xfrm>
          <a:prstGeom prst="rightArrow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Design Flow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015310" y="2226618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015310" y="2874690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27" name="Straight Arrow Connector 26"/>
          <p:cNvCxnSpPr>
            <a:stCxn id="61" idx="3"/>
            <a:endCxn id="25" idx="1"/>
          </p:cNvCxnSpPr>
          <p:nvPr/>
        </p:nvCxnSpPr>
        <p:spPr bwMode="auto">
          <a:xfrm flipV="1">
            <a:off x="5445865" y="2471930"/>
            <a:ext cx="569445" cy="30406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61" idx="3"/>
            <a:endCxn id="26" idx="1"/>
          </p:cNvCxnSpPr>
          <p:nvPr/>
        </p:nvCxnSpPr>
        <p:spPr bwMode="auto">
          <a:xfrm>
            <a:off x="5445865" y="2775991"/>
            <a:ext cx="569445" cy="34401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 bwMode="auto">
          <a:xfrm>
            <a:off x="5727278" y="498426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807398" y="498426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39" name="Straight Arrow Connector 38"/>
          <p:cNvCxnSpPr>
            <a:stCxn id="35" idx="3"/>
            <a:endCxn id="36" idx="1"/>
          </p:cNvCxnSpPr>
          <p:nvPr/>
        </p:nvCxnSpPr>
        <p:spPr bwMode="auto">
          <a:xfrm>
            <a:off x="6174578" y="743738"/>
            <a:ext cx="63282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54" idx="0"/>
            <a:endCxn id="35" idx="1"/>
          </p:cNvCxnSpPr>
          <p:nvPr/>
        </p:nvCxnSpPr>
        <p:spPr bwMode="auto">
          <a:xfrm flipV="1">
            <a:off x="5111901" y="743738"/>
            <a:ext cx="615377" cy="7108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Can 47"/>
          <p:cNvSpPr/>
          <p:nvPr/>
        </p:nvSpPr>
        <p:spPr bwMode="auto">
          <a:xfrm rot="16200000">
            <a:off x="9111654" y="2442642"/>
            <a:ext cx="288032" cy="86409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SimSun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7023422" y="2874690"/>
            <a:ext cx="447300" cy="4906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ＭＳ Ｐゴシック" charset="0"/>
                <a:cs typeface="Helvetica Neue"/>
              </a:rPr>
              <a:t>cl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ＭＳ Ｐゴシック" charset="0"/>
              <a:cs typeface="Helvetica Neue"/>
            </a:endParaRPr>
          </a:p>
        </p:txBody>
      </p:sp>
      <p:cxnSp>
        <p:nvCxnSpPr>
          <p:cNvPr id="52" name="Straight Arrow Connector 51"/>
          <p:cNvCxnSpPr>
            <a:stCxn id="26" idx="3"/>
            <a:endCxn id="49" idx="1"/>
          </p:cNvCxnSpPr>
          <p:nvPr/>
        </p:nvCxnSpPr>
        <p:spPr bwMode="auto">
          <a:xfrm>
            <a:off x="6462610" y="3120002"/>
            <a:ext cx="560812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9" idx="3"/>
            <a:endCxn id="48" idx="0"/>
          </p:cNvCxnSpPr>
          <p:nvPr/>
        </p:nvCxnSpPr>
        <p:spPr bwMode="auto">
          <a:xfrm flipV="1">
            <a:off x="7470722" y="2874690"/>
            <a:ext cx="1424908" cy="24531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4791174" y="2442642"/>
            <a:ext cx="654691" cy="666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1641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670" y="156834"/>
            <a:ext cx="9649072" cy="773640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Answering the two original questions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23" y="1434531"/>
            <a:ext cx="9364603" cy="648071"/>
          </a:xfrm>
        </p:spPr>
        <p:txBody>
          <a:bodyPr/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>
                <a:solidFill>
                  <a:schemeClr val="tx1"/>
                </a:solidFill>
                <a:latin typeface="Helvetica Neue"/>
                <a:cs typeface="Helvetica Neue"/>
              </a:rPr>
              <a:t>What </a:t>
            </a:r>
            <a:r>
              <a:rPr lang="en-US" sz="2800" dirty="0">
                <a:solidFill>
                  <a:schemeClr val="tx1"/>
                </a:solidFill>
                <a:latin typeface="Helvetica Neue"/>
                <a:cs typeface="Helvetica Neue"/>
              </a:rPr>
              <a:t>is the application about? </a:t>
            </a:r>
            <a:r>
              <a:rPr lang="en-US" sz="2800" dirty="0" smtClean="0">
                <a:solidFill>
                  <a:schemeClr val="tx1"/>
                </a:solidFill>
                <a:latin typeface="Helvetica Neue"/>
                <a:cs typeface="Helvetica Neue"/>
              </a:rPr>
              <a:t>(main concepts)</a:t>
            </a:r>
            <a:endParaRPr lang="en-US" sz="28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95123" y="3594770"/>
            <a:ext cx="9364603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fontAlgn="base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fontAlgn="base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Ø"/>
            </a:pPr>
            <a:r>
              <a:rPr lang="en-US" sz="2800" dirty="0" smtClean="0">
                <a:solidFill>
                  <a:schemeClr val="tx1"/>
                </a:solidFill>
                <a:latin typeface="Helvetica Neue"/>
                <a:cs typeface="Helvetica Neue"/>
              </a:rPr>
              <a:t>What does the application do? (main </a:t>
            </a:r>
            <a:r>
              <a:rPr lang="en-US" sz="2800" dirty="0" smtClean="0">
                <a:solidFill>
                  <a:schemeClr val="tx1"/>
                </a:solidFill>
                <a:latin typeface="Helvetica Neue"/>
                <a:cs typeface="Helvetica Neue"/>
              </a:rPr>
              <a:t>capabilities)</a:t>
            </a:r>
            <a:endParaRPr lang="en-US" sz="28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 descr="core_what_is_ab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26" y="2082602"/>
            <a:ext cx="20066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5190" y="2514650"/>
            <a:ext cx="3608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Expressed by nouns</a:t>
            </a:r>
            <a:endParaRPr lang="en-US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8754" y="5466978"/>
            <a:ext cx="3438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Expressed by verbs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(Actions)</a:t>
            </a:r>
            <a:endParaRPr lang="en-US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pic>
        <p:nvPicPr>
          <p:cNvPr id="9" name="Picture 8" descr="core_what_it_do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34" y="4386858"/>
            <a:ext cx="2984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3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678" y="2658666"/>
            <a:ext cx="9649072" cy="216024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00FF"/>
                </a:solidFill>
                <a:latin typeface="Helvetica Neue"/>
                <a:cs typeface="Helvetica Neue"/>
              </a:rPr>
              <a:t>Developer:</a:t>
            </a:r>
            <a:r>
              <a:rPr lang="en-US" sz="3600" dirty="0" smtClean="0">
                <a:latin typeface="Helvetica Neue"/>
                <a:cs typeface="Helvetica Neue"/>
              </a:rPr>
              <a:t> Great! But what about transactions, security, logging, legacy code, </a:t>
            </a:r>
            <a:r>
              <a:rPr lang="en-US" sz="3600" dirty="0">
                <a:latin typeface="Helvetica Neue"/>
                <a:cs typeface="Helvetica Neue"/>
              </a:rPr>
              <a:t>scalability, </a:t>
            </a:r>
            <a:r>
              <a:rPr lang="en-US" sz="3600" dirty="0" smtClean="0">
                <a:latin typeface="Helvetica Neue"/>
                <a:cs typeface="Helvetica Neue"/>
              </a:rPr>
              <a:t>performance</a:t>
            </a:r>
            <a:r>
              <a:rPr lang="en-US" sz="3600" dirty="0">
                <a:latin typeface="Helvetica Neue"/>
                <a:cs typeface="Helvetica Neue"/>
              </a:rPr>
              <a:t>, </a:t>
            </a:r>
            <a:r>
              <a:rPr lang="en-US" sz="3600" dirty="0" smtClean="0">
                <a:latin typeface="Helvetica Neue"/>
                <a:cs typeface="Helvetica Neue"/>
              </a:rPr>
              <a:t>…?</a:t>
            </a:r>
            <a:endParaRPr lang="en-US" sz="36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2630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678" y="2658666"/>
            <a:ext cx="9505056" cy="2304256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00FF"/>
                </a:solidFill>
                <a:latin typeface="Helvetica Neue"/>
                <a:cs typeface="Helvetica Neue"/>
              </a:rPr>
              <a:t>Manager:</a:t>
            </a:r>
            <a:r>
              <a:rPr lang="en-US" sz="3600" dirty="0" smtClean="0">
                <a:latin typeface="Helvetica Neue"/>
                <a:cs typeface="Helvetica Neue"/>
              </a:rPr>
              <a:t> OK. Interesting. But why should we care about all this? What is the business value?</a:t>
            </a: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53922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18" y="138386"/>
            <a:ext cx="2117690" cy="2740540"/>
          </a:xfrm>
          <a:prstGeom prst="rect">
            <a:avLst/>
          </a:prstGeom>
        </p:spPr>
      </p:pic>
      <p:pic>
        <p:nvPicPr>
          <p:cNvPr id="8" name="Picture 7" descr="the_software_craftsman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94" y="714450"/>
            <a:ext cx="48514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36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_slogan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88" y="2442641"/>
            <a:ext cx="9369038" cy="19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508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138386"/>
            <a:ext cx="8601075" cy="864096"/>
          </a:xfrm>
        </p:spPr>
        <p:txBody>
          <a:bodyPr/>
          <a:lstStyle/>
          <a:p>
            <a:r>
              <a:rPr lang="en-US" sz="4000" dirty="0" smtClean="0">
                <a:latin typeface="Helvetica Neue"/>
                <a:cs typeface="Helvetica Neue"/>
              </a:rPr>
              <a:t>Example: Layered-domain structure</a:t>
            </a:r>
            <a:endParaRPr lang="en-US" sz="4000" dirty="0">
              <a:latin typeface="Helvetica Neue"/>
              <a:cs typeface="Helvetica Neue"/>
            </a:endParaRPr>
          </a:p>
        </p:txBody>
      </p:sp>
      <p:pic>
        <p:nvPicPr>
          <p:cNvPr id="6" name="Picture 5" descr="domain_layered_pack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18" y="1218506"/>
            <a:ext cx="5112568" cy="56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9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110654" y="3018706"/>
            <a:ext cx="9937104" cy="936104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5000" dirty="0" smtClean="0">
                <a:latin typeface="Helvetica Neue"/>
                <a:cs typeface="Helvetica Neue"/>
              </a:rPr>
              <a:t>Thank You</a:t>
            </a:r>
            <a:endParaRPr lang="en-GB" sz="5000" dirty="0">
              <a:latin typeface="Helvetica Neue"/>
              <a:cs typeface="Helvetica Neue"/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6632710" y="6891006"/>
            <a:ext cx="348974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2pPr>
            <a:lvl3pPr marL="1143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3pPr>
            <a:lvl4pPr marL="1600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4pPr>
            <a:lvl5pPr marL="20574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5pPr>
            <a:lvl6pPr marL="25146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6pPr>
            <a:lvl7pPr marL="29718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7pPr>
            <a:lvl8pPr marL="3429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8pPr>
            <a:lvl9pPr marL="3886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000000"/>
                </a:solidFill>
                <a:latin typeface="Times New Roman" charset="0"/>
                <a:ea typeface="ＭＳ Ｐゴシック" charset="0"/>
                <a:cs typeface="SimSun" charset="0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 smtClean="0">
                <a:latin typeface="Helvetica Neue"/>
                <a:cs typeface="Helvetica Neue"/>
              </a:rPr>
              <a:t>@</a:t>
            </a:r>
            <a:r>
              <a:rPr lang="en-GB" sz="3200" dirty="0" err="1" smtClean="0">
                <a:latin typeface="Helvetica Neue"/>
                <a:cs typeface="Helvetica Neue"/>
              </a:rPr>
              <a:t>sandromancuso</a:t>
            </a:r>
            <a:endParaRPr lang="en-GB" sz="3200" dirty="0">
              <a:latin typeface="Helvetica Neue"/>
              <a:cs typeface="Helvetica Neue"/>
            </a:endParaRPr>
          </a:p>
        </p:txBody>
      </p:sp>
      <p:pic>
        <p:nvPicPr>
          <p:cNvPr id="2" name="Picture 1" descr="black_slogan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2" y="6835130"/>
            <a:ext cx="3168351" cy="648072"/>
          </a:xfrm>
          <a:prstGeom prst="rect">
            <a:avLst/>
          </a:prstGeom>
        </p:spPr>
      </p:pic>
      <p:pic>
        <p:nvPicPr>
          <p:cNvPr id="4" name="Picture 3" descr="the_software_craftsman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34" y="138386"/>
            <a:ext cx="198233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452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210394"/>
            <a:ext cx="8601075" cy="1236663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Example: MVC structure</a:t>
            </a:r>
            <a:endParaRPr lang="en-US" dirty="0">
              <a:latin typeface="Helvetica Neue"/>
              <a:cs typeface="Helvetica Neue"/>
            </a:endParaRPr>
          </a:p>
        </p:txBody>
      </p:sp>
      <p:pic>
        <p:nvPicPr>
          <p:cNvPr id="6" name="Picture 5" descr="mvc_layered_pack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02" y="1866578"/>
            <a:ext cx="5451340" cy="45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g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0"/>
            <a:ext cx="7621588" cy="76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0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282402"/>
            <a:ext cx="8601075" cy="844657"/>
          </a:xfrm>
        </p:spPr>
        <p:txBody>
          <a:bodyPr/>
          <a:lstStyle/>
          <a:p>
            <a:r>
              <a:rPr lang="en-US" b="1" dirty="0" smtClean="0">
                <a:latin typeface="Helvetica Neue"/>
                <a:cs typeface="Helvetica Neue"/>
              </a:rPr>
              <a:t>MVC &amp; MVC Variations</a:t>
            </a:r>
            <a:endParaRPr lang="en-US" b="1" dirty="0"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678" y="1578546"/>
            <a:ext cx="9649072" cy="501015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MVC (Smalltalk 76/80)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MVC (general concept – 1988)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Three-Tier Architecture (Presentation, Logic, Data)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MVC (Model 1/Model 2)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Model View Adapter (MVA)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Model View Presenter (MVP)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Model View </a:t>
            </a:r>
            <a:r>
              <a:rPr lang="en-US" dirty="0" err="1" smtClean="0">
                <a:latin typeface="Helvetica Neue"/>
                <a:cs typeface="Helvetica Neue"/>
              </a:rPr>
              <a:t>ViewModel</a:t>
            </a:r>
            <a:r>
              <a:rPr lang="en-US" dirty="0" smtClean="0">
                <a:latin typeface="Helvetica Neue"/>
                <a:cs typeface="Helvetica Neue"/>
              </a:rPr>
              <a:t> (MVVM)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Presentation-Abstraction-Control (PAC)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Helvetica Neue"/>
                <a:cs typeface="Helvetica Neue"/>
              </a:rPr>
              <a:t>….</a:t>
            </a:r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87375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26" y="282403"/>
            <a:ext cx="8601075" cy="864096"/>
          </a:xfrm>
        </p:spPr>
        <p:txBody>
          <a:bodyPr/>
          <a:lstStyle/>
          <a:p>
            <a:r>
              <a:rPr lang="en-US" dirty="0" smtClean="0">
                <a:latin typeface="Helvetica Neue"/>
                <a:cs typeface="Helvetica Neue"/>
              </a:rPr>
              <a:t>Views impact MVC structure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26" y="1362522"/>
            <a:ext cx="8601075" cy="5976664"/>
          </a:xfrm>
        </p:spPr>
        <p:txBody>
          <a:bodyPr/>
          <a:lstStyle/>
          <a:p>
            <a:pPr algn="ctr"/>
            <a:r>
              <a:rPr lang="en-US" sz="2400" dirty="0">
                <a:latin typeface="Helvetica Neue"/>
                <a:cs typeface="Helvetica Neue"/>
              </a:rPr>
              <a:t>Depending on the view technology, Views and Controllers responsibility becomes </a:t>
            </a:r>
            <a:r>
              <a:rPr lang="en-US" sz="2400" dirty="0" smtClean="0">
                <a:latin typeface="Helvetica Neue"/>
                <a:cs typeface="Helvetica Neue"/>
              </a:rPr>
              <a:t>more/less </a:t>
            </a:r>
            <a:r>
              <a:rPr lang="en-US" sz="2400" dirty="0">
                <a:latin typeface="Helvetica Neue"/>
                <a:cs typeface="Helvetica Neue"/>
              </a:rPr>
              <a:t>coupled or </a:t>
            </a:r>
            <a:r>
              <a:rPr lang="en-US" sz="2400" dirty="0" smtClean="0">
                <a:latin typeface="Helvetica Neue"/>
                <a:cs typeface="Helvetica Neue"/>
              </a:rPr>
              <a:t>blurred</a:t>
            </a:r>
            <a:r>
              <a:rPr lang="en-US" sz="2400" dirty="0">
                <a:latin typeface="Helvetica Neue"/>
                <a:cs typeface="Helvetica Neue"/>
              </a:rPr>
              <a:t>.</a:t>
            </a:r>
          </a:p>
          <a:p>
            <a:endParaRPr lang="en-US" sz="2400" dirty="0" smtClean="0">
              <a:latin typeface="Helvetica Neue"/>
              <a:cs typeface="Helvetica Neue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Helvetica Neue"/>
                <a:cs typeface="Helvetica Neue"/>
              </a:rPr>
              <a:t>Traditional multi-page web applications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Helvetica Neue"/>
                <a:cs typeface="Helvetica Neue"/>
              </a:rPr>
              <a:t>Single-page AJAX applications with stateless backend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>
                <a:latin typeface="Helvetica Neue"/>
                <a:cs typeface="Helvetica Neue"/>
              </a:rPr>
              <a:t>Console-based </a:t>
            </a:r>
            <a:r>
              <a:rPr lang="en-US" sz="2400" dirty="0" smtClean="0">
                <a:latin typeface="Helvetica Neue"/>
                <a:cs typeface="Helvetica Neue"/>
              </a:rPr>
              <a:t>applications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Helvetica Neue"/>
                <a:cs typeface="Helvetica Neue"/>
              </a:rPr>
              <a:t>Desktop applications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Helvetica Neue"/>
                <a:cs typeface="Helvetica Neue"/>
              </a:rPr>
              <a:t>Games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Helvetica Neue"/>
                <a:cs typeface="Helvetica Neue"/>
              </a:rPr>
              <a:t>Mobile / tablets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Helvetica Neue"/>
                <a:cs typeface="Helvetica Neue"/>
              </a:rPr>
              <a:t>External systems (talking via Queues / </a:t>
            </a:r>
            <a:r>
              <a:rPr lang="en-US" sz="2400" dirty="0" err="1" smtClean="0">
                <a:latin typeface="Helvetica Neue"/>
                <a:cs typeface="Helvetica Neue"/>
              </a:rPr>
              <a:t>Webservices</a:t>
            </a:r>
            <a:r>
              <a:rPr lang="en-US" sz="2400" dirty="0" smtClean="0">
                <a:latin typeface="Helvetica Neue"/>
                <a:cs typeface="Helvetica Neue"/>
              </a:rPr>
              <a:t>)</a:t>
            </a:r>
          </a:p>
          <a:p>
            <a:pPr marL="457200" indent="-457200">
              <a:buFontTx/>
              <a:buChar char="-"/>
            </a:pPr>
            <a:endParaRPr lang="en-US" sz="2400" dirty="0" smtClean="0">
              <a:latin typeface="Helvetica Neue"/>
              <a:cs typeface="Helvetica Neue"/>
            </a:endParaRPr>
          </a:p>
          <a:p>
            <a:pPr marL="0" indent="0" algn="ctr"/>
            <a:r>
              <a:rPr lang="en-US" sz="2400" b="1" dirty="0" smtClean="0">
                <a:latin typeface="Helvetica Neue"/>
                <a:cs typeface="Helvetica Neue"/>
              </a:rPr>
              <a:t>However, the model should remain unchanged.</a:t>
            </a:r>
            <a:endParaRPr lang="en-US" sz="24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38724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Times New Roman"/>
        <a:ea typeface="ＭＳ Ｐゴシック"/>
        <a:cs typeface="SimSun"/>
      </a:majorFont>
      <a:minorFont>
        <a:latin typeface="Times New Roman"/>
        <a:ea typeface="ＭＳ Ｐゴシック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SimSu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SimSun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26691</TotalTime>
  <Words>3008</Words>
  <Application>Microsoft Macintosh PowerPoint</Application>
  <PresentationFormat>Custom</PresentationFormat>
  <Paragraphs>541</Paragraphs>
  <Slides>50</Slides>
  <Notes>44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crafted design</vt:lpstr>
      <vt:lpstr>PowerPoint Presentation</vt:lpstr>
      <vt:lpstr>PowerPoint Presentation</vt:lpstr>
      <vt:lpstr>Example: Layered structure</vt:lpstr>
      <vt:lpstr>Example: Layered-domain structure</vt:lpstr>
      <vt:lpstr>Example: MVC structure</vt:lpstr>
      <vt:lpstr>PowerPoint Presentation</vt:lpstr>
      <vt:lpstr>MVC &amp; MVC Variations</vt:lpstr>
      <vt:lpstr>Views impact MVC structure</vt:lpstr>
      <vt:lpstr>PowerPoint Presentation</vt:lpstr>
      <vt:lpstr>MVC – A Macro Organisational Pattern</vt:lpstr>
      <vt:lpstr>“Model” is overloaded and confusing</vt:lpstr>
      <vt:lpstr>M =&gt; Domain Model (DDD)</vt:lpstr>
      <vt:lpstr>View, Controller, Domain Model</vt:lpstr>
      <vt:lpstr>Embedded Domain Model</vt:lpstr>
      <vt:lpstr>Deployable Domain Model</vt:lpstr>
      <vt:lpstr>Event-Driven Domain Model</vt:lpstr>
      <vt:lpstr>Domain Model  building blocks &amp; responsibilities</vt:lpstr>
      <vt:lpstr>Behaviour: Action, Domain Service or Entity?</vt:lpstr>
      <vt:lpstr>Repositories (not DAOs)</vt:lpstr>
      <vt:lpstr>An example would be good…</vt:lpstr>
      <vt:lpstr>Class responsibility</vt:lpstr>
      <vt:lpstr>Domain Model collaborations guideline</vt:lpstr>
      <vt:lpstr>Command &amp; Query Actions</vt:lpstr>
      <vt:lpstr>So, how does the app structure look like?</vt:lpstr>
      <vt:lpstr>Web project responsibility</vt:lpstr>
      <vt:lpstr>Core responsibility (simple project)</vt:lpstr>
      <vt:lpstr>Core responsibility (bigger project)</vt:lpstr>
      <vt:lpstr>What is inside model packages?</vt:lpstr>
      <vt:lpstr>What is inside infrastructure?</vt:lpstr>
      <vt:lpstr>Interaction-Driven Design – IDD (Outside-In design)</vt:lpstr>
      <vt:lpstr>PowerPoint Presentation</vt:lpstr>
      <vt:lpstr>PowerPoint Presentation</vt:lpstr>
      <vt:lpstr>Defining testing strategies and boundaries</vt:lpstr>
      <vt:lpstr>Testing strategies: User Journey</vt:lpstr>
      <vt:lpstr>Testing strategies: Acceptance (Action / Behavioural)</vt:lpstr>
      <vt:lpstr>Testing strategies: Integration</vt:lpstr>
      <vt:lpstr>Testing strategies: Unit (Class level)</vt:lpstr>
      <vt:lpstr>Testing strategies: End-to-End</vt:lpstr>
      <vt:lpstr>PowerPoint Presentation</vt:lpstr>
      <vt:lpstr>Which TDD style should we use?</vt:lpstr>
      <vt:lpstr>Which TDD style should we use?</vt:lpstr>
      <vt:lpstr>PowerPoint Presentation</vt:lpstr>
      <vt:lpstr>PowerPoint Presentation</vt:lpstr>
      <vt:lpstr>Answering the two original questions</vt:lpstr>
      <vt:lpstr>Developer: Great! But what about transactions, security, logging, legacy code, scalability, performance, …?</vt:lpstr>
      <vt:lpstr>Manager: OK. Interesting. But why should we care about all this? What is the business value?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Sandro Mancuso</cp:lastModifiedBy>
  <cp:revision>1006</cp:revision>
  <cp:lastPrinted>1601-01-01T00:00:00Z</cp:lastPrinted>
  <dcterms:created xsi:type="dcterms:W3CDTF">2004-05-06T09:28:21Z</dcterms:created>
  <dcterms:modified xsi:type="dcterms:W3CDTF">2014-10-15T11:19:54Z</dcterms:modified>
</cp:coreProperties>
</file>